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3" r:id="rId1"/>
  </p:sldMasterIdLst>
  <p:notesMasterIdLst>
    <p:notesMasterId r:id="rId17"/>
  </p:notesMasterIdLst>
  <p:handoutMasterIdLst>
    <p:handoutMasterId r:id="rId18"/>
  </p:handoutMasterIdLst>
  <p:sldIdLst>
    <p:sldId id="1049" r:id="rId2"/>
    <p:sldId id="1105" r:id="rId3"/>
    <p:sldId id="1107" r:id="rId4"/>
    <p:sldId id="1108" r:id="rId5"/>
    <p:sldId id="1064" r:id="rId6"/>
    <p:sldId id="1103" r:id="rId7"/>
    <p:sldId id="1069" r:id="rId8"/>
    <p:sldId id="1088" r:id="rId9"/>
    <p:sldId id="1090" r:id="rId10"/>
    <p:sldId id="1091" r:id="rId11"/>
    <p:sldId id="1092" r:id="rId12"/>
    <p:sldId id="1094" r:id="rId13"/>
    <p:sldId id="1095" r:id="rId14"/>
    <p:sldId id="1098" r:id="rId15"/>
    <p:sldId id="1048" r:id="rId16"/>
  </p:sldIdLst>
  <p:sldSz cx="9144000" cy="6858000" type="screen4x3"/>
  <p:notesSz cx="6788150" cy="99234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FF7C80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FF7C80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FF7C80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FF7C80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FF7C8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7C8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7C8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7C8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7C80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0404"/>
    <a:srgbClr val="740000"/>
    <a:srgbClr val="FFFF99"/>
    <a:srgbClr val="008000"/>
    <a:srgbClr val="FF66CC"/>
    <a:srgbClr val="00FFFF"/>
    <a:srgbClr val="FF99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81" autoAdjust="0"/>
    <p:restoredTop sz="99868" autoAdjust="0"/>
  </p:normalViewPr>
  <p:slideViewPr>
    <p:cSldViewPr>
      <p:cViewPr varScale="1">
        <p:scale>
          <a:sx n="128" d="100"/>
          <a:sy n="128" d="100"/>
        </p:scale>
        <p:origin x="-1344" y="66"/>
      </p:cViewPr>
      <p:guideLst>
        <p:guide orient="horz" pos="2160"/>
        <p:guide pos="5759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16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ahom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6513" y="0"/>
            <a:ext cx="29416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ahom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6575"/>
            <a:ext cx="29416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ahom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6513" y="9426575"/>
            <a:ext cx="29416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ahoma" pitchFamily="34" charset="0"/>
              </a:defRPr>
            </a:lvl1pPr>
          </a:lstStyle>
          <a:p>
            <a:pPr>
              <a:defRPr/>
            </a:pPr>
            <a:fld id="{BE3E994B-2922-4771-967F-9DBC4408F8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16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6513" y="0"/>
            <a:ext cx="29416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3288"/>
            <a:ext cx="497840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6575"/>
            <a:ext cx="29416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6513" y="9426575"/>
            <a:ext cx="29416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78306CB2-32F3-455D-9C87-ECA8D4727C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5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85AAE-3074-48D8-8AFB-E146C55AC5CB}" type="datetime1">
              <a:rPr lang="ru-RU"/>
              <a:pPr>
                <a:defRPr/>
              </a:pPr>
              <a:t>10.12.2014</a:t>
            </a:fld>
            <a:endParaRPr lang="ru-RU"/>
          </a:p>
        </p:txBody>
      </p:sp>
      <p:sp>
        <p:nvSpPr>
          <p:cNvPr id="5" name="Rectangle 105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5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7476E-F95A-432A-8088-8D8C4B958C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5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AE1B2-21A0-4C9F-B2AE-FA877463C47C}" type="datetime1">
              <a:rPr lang="ru-RU"/>
              <a:pPr>
                <a:defRPr/>
              </a:pPr>
              <a:t>10.12.2014</a:t>
            </a:fld>
            <a:endParaRPr lang="ru-RU"/>
          </a:p>
        </p:txBody>
      </p:sp>
      <p:sp>
        <p:nvSpPr>
          <p:cNvPr id="5" name="Rectangle 105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5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0088A-2284-4B3C-81DD-E82218DE4C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465138"/>
            <a:ext cx="7772400" cy="56308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05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2ACB1-73F1-46C6-87C6-C8C407C9B5CB}" type="datetime1">
              <a:rPr lang="ru-RU"/>
              <a:pPr>
                <a:defRPr/>
              </a:pPr>
              <a:t>10.12.2014</a:t>
            </a:fld>
            <a:endParaRPr lang="ru-RU"/>
          </a:p>
        </p:txBody>
      </p:sp>
      <p:sp>
        <p:nvSpPr>
          <p:cNvPr id="4" name="Rectangle 105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5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AA0DD-43FC-433C-AFD6-8E64DD8C9F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65138"/>
            <a:ext cx="77724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5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CAC16-6455-4D34-9D79-FD65F4A14E2C}" type="datetime1">
              <a:rPr lang="ru-RU"/>
              <a:pPr>
                <a:defRPr/>
              </a:pPr>
              <a:t>10.12.2014</a:t>
            </a:fld>
            <a:endParaRPr lang="ru-RU"/>
          </a:p>
        </p:txBody>
      </p:sp>
      <p:sp>
        <p:nvSpPr>
          <p:cNvPr id="5" name="Rectangle 105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5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C4249-1D0E-4937-BC57-8BD36F085B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5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E05AD-1864-4C86-80F8-BAE3314FCC10}" type="datetime1">
              <a:rPr lang="ru-RU"/>
              <a:pPr>
                <a:defRPr/>
              </a:pPr>
              <a:t>10.12.2014</a:t>
            </a:fld>
            <a:endParaRPr lang="ru-RU"/>
          </a:p>
        </p:txBody>
      </p:sp>
      <p:sp>
        <p:nvSpPr>
          <p:cNvPr id="5" name="Rectangle 105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5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229DA-C103-4600-B97E-74030FD624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5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8E233-2724-48CD-977B-C1A8D1621435}" type="datetime1">
              <a:rPr lang="ru-RU"/>
              <a:pPr>
                <a:defRPr/>
              </a:pPr>
              <a:t>10.12.2014</a:t>
            </a:fld>
            <a:endParaRPr lang="ru-RU"/>
          </a:p>
        </p:txBody>
      </p:sp>
      <p:sp>
        <p:nvSpPr>
          <p:cNvPr id="6" name="Rectangle 105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5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C5DAC-7852-4547-BE73-FE90A87500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5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F43CD-93EB-4B11-AD74-E7BF396B3C89}" type="datetime1">
              <a:rPr lang="ru-RU"/>
              <a:pPr>
                <a:defRPr/>
              </a:pPr>
              <a:t>10.12.2014</a:t>
            </a:fld>
            <a:endParaRPr lang="ru-RU"/>
          </a:p>
        </p:txBody>
      </p:sp>
      <p:sp>
        <p:nvSpPr>
          <p:cNvPr id="8" name="Rectangle 105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5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92559-5A48-4056-A81F-F08A1427A1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5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61F79-33BA-4D35-83EF-B95B14015CD4}" type="datetime1">
              <a:rPr lang="ru-RU"/>
              <a:pPr>
                <a:defRPr/>
              </a:pPr>
              <a:t>10.12.2014</a:t>
            </a:fld>
            <a:endParaRPr lang="ru-RU"/>
          </a:p>
        </p:txBody>
      </p:sp>
      <p:sp>
        <p:nvSpPr>
          <p:cNvPr id="4" name="Rectangle 105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5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517F8-F29E-43C5-84C9-7CFE7C6062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5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0509F-BB0E-42E1-98B0-949B8E67C009}" type="datetime1">
              <a:rPr lang="ru-RU"/>
              <a:pPr>
                <a:defRPr/>
              </a:pPr>
              <a:t>10.12.2014</a:t>
            </a:fld>
            <a:endParaRPr lang="ru-RU"/>
          </a:p>
        </p:txBody>
      </p:sp>
      <p:sp>
        <p:nvSpPr>
          <p:cNvPr id="3" name="Rectangle 105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5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442DD-96B4-4995-99AC-A63D065D9C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5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0D992-533E-43FB-8635-AF2F6178BB6C}" type="datetime1">
              <a:rPr lang="ru-RU"/>
              <a:pPr>
                <a:defRPr/>
              </a:pPr>
              <a:t>10.12.2014</a:t>
            </a:fld>
            <a:endParaRPr lang="ru-RU"/>
          </a:p>
        </p:txBody>
      </p:sp>
      <p:sp>
        <p:nvSpPr>
          <p:cNvPr id="6" name="Rectangle 105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5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1858E-D9B7-433B-B828-BEDB1CFE9F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5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4C447-C780-49EF-87EE-DE6415860C0B}" type="datetime1">
              <a:rPr lang="ru-RU"/>
              <a:pPr>
                <a:defRPr/>
              </a:pPr>
              <a:t>10.12.2014</a:t>
            </a:fld>
            <a:endParaRPr lang="ru-RU"/>
          </a:p>
        </p:txBody>
      </p:sp>
      <p:sp>
        <p:nvSpPr>
          <p:cNvPr id="6" name="Rectangle 105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5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C5591-AA98-4B7B-A54C-1DC33E63A1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5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81C2D-0425-4D58-8889-CF73F31E8FB8}" type="datetime1">
              <a:rPr lang="ru-RU"/>
              <a:pPr>
                <a:defRPr/>
              </a:pPr>
              <a:t>10.12.2014</a:t>
            </a:fld>
            <a:endParaRPr lang="ru-RU"/>
          </a:p>
        </p:txBody>
      </p:sp>
      <p:sp>
        <p:nvSpPr>
          <p:cNvPr id="5" name="Rectangle 105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5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BDF5F-0BAF-4300-9221-23C816DE2E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26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892931" name="Freeform 1027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2932" name="Freeform 1028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2933" name="Freeform 1029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2934" name="Freeform 1030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2935" name="Freeform 1031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2936" name="Freeform 1032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2937" name="Freeform 1033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2938" name="Freeform 1034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2939" name="Freeform 1035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2940" name="Freeform 1036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2941" name="Freeform 1037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2942" name="Rectangle 1038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2943" name="Freeform 1039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2944" name="Freeform 1040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2945" name="Freeform 1041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2946" name="Freeform 1042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2947" name="Rectangle 1043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2948" name="Freeform 1044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2949" name="Freeform 1045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2950" name="Freeform 1046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2951" name="Freeform 1047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2952" name="Freeform 1048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2953" name="Freeform 1049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2954" name="Freeform 1050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2955" name="Freeform 1051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2956" name="Freeform 1052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2957" name="Rectangle 1053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105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105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92960" name="Rectangle 105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932B3D1-3E82-4713-9F40-D0F8E9E029BA}" type="datetime1">
              <a:rPr lang="ru-RU"/>
              <a:pPr>
                <a:defRPr/>
              </a:pPr>
              <a:t>10.12.2014</a:t>
            </a:fld>
            <a:endParaRPr lang="ru-RU"/>
          </a:p>
        </p:txBody>
      </p:sp>
      <p:sp>
        <p:nvSpPr>
          <p:cNvPr id="892961" name="Rectangle 105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92962" name="Rectangle 105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3577278-6869-4AB3-BFF9-E1782A5E98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92963" name="Text Box 1059" descr="Ricebk"/>
          <p:cNvSpPr txBox="1">
            <a:spLocks noChangeArrowheads="1"/>
          </p:cNvSpPr>
          <p:nvPr userDrawn="1"/>
        </p:nvSpPr>
        <p:spPr bwMode="auto">
          <a:xfrm>
            <a:off x="490538" y="2286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БГТУ</a:t>
            </a:r>
            <a:endParaRPr lang="ru-RU" sz="2800" i="1">
              <a:solidFill>
                <a:srgbClr val="33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pic>
        <p:nvPicPr>
          <p:cNvPr id="1033" name="Picture 1060" descr="gerb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57213" y="522288"/>
            <a:ext cx="7747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2965" name="Line 1061"/>
          <p:cNvSpPr>
            <a:spLocks noChangeShapeType="1"/>
          </p:cNvSpPr>
          <p:nvPr userDrawn="1"/>
        </p:nvSpPr>
        <p:spPr bwMode="auto">
          <a:xfrm>
            <a:off x="533400" y="1447800"/>
            <a:ext cx="8229600" cy="0"/>
          </a:xfrm>
          <a:prstGeom prst="line">
            <a:avLst/>
          </a:prstGeom>
          <a:noFill/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5" r:id="rId1"/>
    <p:sldLayoutId id="2147483774" r:id="rId2"/>
    <p:sldLayoutId id="2147483773" r:id="rId3"/>
    <p:sldLayoutId id="2147483772" r:id="rId4"/>
    <p:sldLayoutId id="2147483771" r:id="rId5"/>
    <p:sldLayoutId id="2147483770" r:id="rId6"/>
    <p:sldLayoutId id="2147483769" r:id="rId7"/>
    <p:sldLayoutId id="2147483768" r:id="rId8"/>
    <p:sldLayoutId id="2147483767" r:id="rId9"/>
    <p:sldLayoutId id="2147483766" r:id="rId10"/>
    <p:sldLayoutId id="2147483765" r:id="rId11"/>
    <p:sldLayoutId id="214748376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5000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1214414" y="1558006"/>
            <a:ext cx="6929486" cy="2446824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ru-RU" sz="1000" b="1" dirty="0"/>
          </a:p>
          <a:p>
            <a:pPr algn="ctr">
              <a:lnSpc>
                <a:spcPct val="90000"/>
              </a:lnSpc>
            </a:pPr>
            <a:r>
              <a:rPr lang="ru-RU" sz="3200" b="1" dirty="0" smtClean="0">
                <a:solidFill>
                  <a:srgbClr val="C00000"/>
                </a:solidFill>
                <a:latin typeface="Book Antiqua" pitchFamily="18" charset="0"/>
              </a:rPr>
              <a:t>Выполнение поручений Главы государства и нормативных актов Министерства образования по работе с одаренной молодежью </a:t>
            </a:r>
            <a:endParaRPr lang="ru-RU" sz="3200" b="1" dirty="0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16388" name="Text Box 1059" descr="Ricebk"/>
          <p:cNvSpPr txBox="1">
            <a:spLocks noChangeArrowheads="1"/>
          </p:cNvSpPr>
          <p:nvPr/>
        </p:nvSpPr>
        <p:spPr bwMode="auto">
          <a:xfrm>
            <a:off x="2000250" y="285750"/>
            <a:ext cx="5715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Учреждение образования </a:t>
            </a:r>
            <a:r>
              <a:rPr lang="ru-RU" sz="2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</a:t>
            </a:r>
            <a:r>
              <a:rPr lang="ru-RU" sz="20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БЕЛОРУССКИЙ ГОСУДАРСТВЕННЫЙ ТЕХНОЛОГИЧЕСКИЙ УНИВЕРСИТЕТ» </a:t>
            </a:r>
            <a:endParaRPr lang="ru-RU" sz="2000" i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6389" name="Picture 1060" descr="ger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6632"/>
            <a:ext cx="1214437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Picture 4" descr="1_korp_1_Gomel"/>
          <p:cNvSpPr>
            <a:spLocks noChangeAspect="1" noChangeArrowheads="1"/>
          </p:cNvSpPr>
          <p:nvPr/>
        </p:nvSpPr>
        <p:spPr bwMode="auto">
          <a:xfrm>
            <a:off x="0" y="5143500"/>
            <a:ext cx="2357438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6391" name="Picture 5" descr="4-1korp"/>
          <p:cNvPicPr>
            <a:picLocks noChangeAspect="1" noChangeArrowheads="1"/>
          </p:cNvPicPr>
          <p:nvPr/>
        </p:nvPicPr>
        <p:blipFill>
          <a:blip r:embed="rId3" cstate="print"/>
          <a:srcRect b="29666"/>
          <a:stretch>
            <a:fillRect/>
          </a:stretch>
        </p:blipFill>
        <p:spPr bwMode="auto">
          <a:xfrm>
            <a:off x="2339975" y="5143500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8304213" y="5072063"/>
            <a:ext cx="5953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bg2">
                    <a:lumMod val="90000"/>
                    <a:lumOff val="10000"/>
                  </a:schemeClr>
                </a:solidFill>
              </a:rPr>
              <a:t>2009</a:t>
            </a:r>
            <a:endParaRPr lang="ru-RU" sz="1600" b="1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16394" name="Picture 12" descr="C:\Documents and Settings\USER\Рабочий стол\Новая папка\фото\IMG_003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5170488"/>
            <a:ext cx="2249487" cy="168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Picture 13" descr="C:\Documents and Settings\USER\Рабочий стол\Новая папка\фото\На занятиях по органической химии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025" y="5157788"/>
            <a:ext cx="2339975" cy="170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1_korp_1_Gomel"/>
          <p:cNvPicPr>
            <a:picLocks noChangeAspect="1" noChangeArrowheads="1"/>
          </p:cNvPicPr>
          <p:nvPr/>
        </p:nvPicPr>
        <p:blipFill>
          <a:blip r:embed="rId6" cstate="print">
            <a:lum bright="-6000" contrast="-6000"/>
          </a:blip>
          <a:srcRect/>
          <a:stretch>
            <a:fillRect/>
          </a:stretch>
        </p:blipFill>
        <p:spPr bwMode="auto">
          <a:xfrm>
            <a:off x="0" y="5143524"/>
            <a:ext cx="2357438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83D73A2-1C51-49E4-B699-17826E6C0F9F}" type="slidenum">
              <a:rPr lang="ru-RU" sz="1400">
                <a:solidFill>
                  <a:schemeClr val="tx1"/>
                </a:solidFill>
                <a:latin typeface="+mn-lt"/>
              </a:rPr>
              <a:pPr algn="r">
                <a:defRPr/>
              </a:pPr>
              <a:t>10</a:t>
            </a:fld>
            <a:endParaRPr lang="ru-RU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8435" name="Заголовок 1"/>
          <p:cNvSpPr>
            <a:spLocks/>
          </p:cNvSpPr>
          <p:nvPr/>
        </p:nvSpPr>
        <p:spPr bwMode="auto">
          <a:xfrm>
            <a:off x="900113" y="277444"/>
            <a:ext cx="7772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eaLnBrk="0" hangingPunct="0">
              <a:spcBef>
                <a:spcPts val="800"/>
              </a:spcBef>
            </a:pPr>
            <a:r>
              <a:rPr lang="ru-RU" sz="1800" b="1" cap="all" dirty="0" smtClean="0">
                <a:solidFill>
                  <a:srgbClr val="0A0AFF"/>
                </a:solidFill>
                <a:latin typeface="Arial Black" pitchFamily="34" charset="0"/>
              </a:rPr>
              <a:t>ПОЛОЖЕНИЕ </a:t>
            </a:r>
            <a:br>
              <a:rPr lang="ru-RU" sz="1800" b="1" cap="all" dirty="0" smtClean="0">
                <a:solidFill>
                  <a:srgbClr val="0A0AFF"/>
                </a:solidFill>
                <a:latin typeface="Arial Black" pitchFamily="34" charset="0"/>
              </a:rPr>
            </a:br>
            <a:r>
              <a:rPr lang="ru-RU" sz="1800" b="1" cap="all" dirty="0" smtClean="0">
                <a:solidFill>
                  <a:srgbClr val="0A0AFF"/>
                </a:solidFill>
                <a:latin typeface="Arial Black" pitchFamily="34" charset="0"/>
              </a:rPr>
              <a:t>о порядке формирования, ведения и использования банков данных одаренной </a:t>
            </a:r>
            <a:br>
              <a:rPr lang="ru-RU" sz="1800" b="1" cap="all" dirty="0" smtClean="0">
                <a:solidFill>
                  <a:srgbClr val="0A0AFF"/>
                </a:solidFill>
                <a:latin typeface="Arial Black" pitchFamily="34" charset="0"/>
              </a:rPr>
            </a:br>
            <a:r>
              <a:rPr lang="ru-RU" sz="1800" b="1" cap="all" dirty="0" smtClean="0">
                <a:solidFill>
                  <a:srgbClr val="0A0AFF"/>
                </a:solidFill>
                <a:latin typeface="Arial Black" pitchFamily="34" charset="0"/>
              </a:rPr>
              <a:t>и талантливой молодежи</a:t>
            </a:r>
          </a:p>
        </p:txBody>
      </p:sp>
      <p:pic>
        <p:nvPicPr>
          <p:cNvPr id="18436" name="Picture 1060" descr="ger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7858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28596" y="1500174"/>
            <a:ext cx="8215370" cy="2308324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40404"/>
                </a:solidFill>
              </a:rPr>
              <a:t>Глава 3. п. 17 </a:t>
            </a:r>
            <a:r>
              <a:rPr lang="ru-RU" dirty="0" smtClean="0">
                <a:solidFill>
                  <a:srgbClr val="040404"/>
                </a:solidFill>
              </a:rPr>
              <a:t>Руководители государственных органов и иных организаций обеспечивают создание условий для профессионального роста граждан, включенных в банки данных одаренной и талантливой молодежи, путем: 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40404"/>
                </a:solidFill>
              </a:rPr>
              <a:t>закрепления за ними кураторства (шефства) со стороны опытных специалистов, педагогов, ученых</a:t>
            </a:r>
            <a:endParaRPr lang="ru-RU" dirty="0" smtClean="0">
              <a:solidFill>
                <a:srgbClr val="040404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4133214"/>
            <a:ext cx="8072494" cy="224676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rgbClr val="040404"/>
                </a:solidFill>
              </a:rPr>
              <a:t>Приказами </a:t>
            </a:r>
            <a:r>
              <a:rPr lang="ru-RU" sz="2000" dirty="0" smtClean="0">
                <a:solidFill>
                  <a:srgbClr val="040404"/>
                </a:solidFill>
              </a:rPr>
              <a:t>ректора назначены кураторы учебной и научно-исследовательской работы студентов, включенных в банк данных одаренной </a:t>
            </a:r>
            <a:r>
              <a:rPr lang="ru-RU" sz="2000" dirty="0" smtClean="0">
                <a:solidFill>
                  <a:srgbClr val="040404"/>
                </a:solidFill>
              </a:rPr>
              <a:t>молодежи (пр. №827 от 10.10.2013, №362с от 08.09.2014, №403с от 01.10.2014, №408с от 08.10.2014)</a:t>
            </a:r>
            <a:endParaRPr lang="ru-RU" sz="2000" dirty="0" smtClean="0">
              <a:solidFill>
                <a:srgbClr val="040404"/>
              </a:solidFill>
            </a:endParaRPr>
          </a:p>
          <a:p>
            <a:pPr indent="447675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40404"/>
                </a:solidFill>
              </a:rPr>
              <a:t>планы работы кураторов по работе с одаренной молодежью</a:t>
            </a:r>
          </a:p>
          <a:p>
            <a:pPr indent="447675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40404"/>
                </a:solidFill>
              </a:rPr>
              <a:t>не реже 1 раза в семестр на заседаниях кафедр и советов факультетов заслушивать результаты работы кураторов</a:t>
            </a:r>
            <a:endParaRPr lang="ru-RU" sz="2000" dirty="0">
              <a:solidFill>
                <a:srgbClr val="04040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83D73A2-1C51-49E4-B699-17826E6C0F9F}" type="slidenum">
              <a:rPr lang="ru-RU" sz="1400">
                <a:solidFill>
                  <a:schemeClr val="tx1"/>
                </a:solidFill>
                <a:latin typeface="+mn-lt"/>
              </a:rPr>
              <a:pPr algn="r">
                <a:defRPr/>
              </a:pPr>
              <a:t>11</a:t>
            </a:fld>
            <a:endParaRPr lang="ru-RU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8435" name="Заголовок 1"/>
          <p:cNvSpPr>
            <a:spLocks/>
          </p:cNvSpPr>
          <p:nvPr/>
        </p:nvSpPr>
        <p:spPr bwMode="auto">
          <a:xfrm>
            <a:off x="900113" y="277444"/>
            <a:ext cx="7772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eaLnBrk="0" hangingPunct="0">
              <a:spcBef>
                <a:spcPts val="800"/>
              </a:spcBef>
            </a:pPr>
            <a:r>
              <a:rPr lang="ru-RU" sz="1800" b="1" cap="all" dirty="0" smtClean="0">
                <a:solidFill>
                  <a:srgbClr val="0A0AFF"/>
                </a:solidFill>
                <a:latin typeface="Arial Black" pitchFamily="34" charset="0"/>
              </a:rPr>
              <a:t>ПОЛОЖЕНИЕ </a:t>
            </a:r>
            <a:br>
              <a:rPr lang="ru-RU" sz="1800" b="1" cap="all" dirty="0" smtClean="0">
                <a:solidFill>
                  <a:srgbClr val="0A0AFF"/>
                </a:solidFill>
                <a:latin typeface="Arial Black" pitchFamily="34" charset="0"/>
              </a:rPr>
            </a:br>
            <a:r>
              <a:rPr lang="ru-RU" sz="1800" b="1" cap="all" dirty="0" smtClean="0">
                <a:solidFill>
                  <a:srgbClr val="0A0AFF"/>
                </a:solidFill>
                <a:latin typeface="Arial Black" pitchFamily="34" charset="0"/>
              </a:rPr>
              <a:t>о порядке формирования, ведения и использования банков данных одаренной </a:t>
            </a:r>
            <a:br>
              <a:rPr lang="ru-RU" sz="1800" b="1" cap="all" dirty="0" smtClean="0">
                <a:solidFill>
                  <a:srgbClr val="0A0AFF"/>
                </a:solidFill>
                <a:latin typeface="Arial Black" pitchFamily="34" charset="0"/>
              </a:rPr>
            </a:br>
            <a:r>
              <a:rPr lang="ru-RU" sz="1800" b="1" cap="all" dirty="0" smtClean="0">
                <a:solidFill>
                  <a:srgbClr val="0A0AFF"/>
                </a:solidFill>
                <a:latin typeface="Arial Black" pitchFamily="34" charset="0"/>
              </a:rPr>
              <a:t>и талантливой молодежи</a:t>
            </a:r>
          </a:p>
        </p:txBody>
      </p:sp>
      <p:pic>
        <p:nvPicPr>
          <p:cNvPr id="18436" name="Picture 1060" descr="ger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7858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28596" y="1500174"/>
            <a:ext cx="8215370" cy="2677656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40404"/>
                </a:solidFill>
              </a:rPr>
              <a:t>Глава 3. п. 17 </a:t>
            </a:r>
            <a:r>
              <a:rPr lang="ru-RU" dirty="0" smtClean="0">
                <a:solidFill>
                  <a:srgbClr val="040404"/>
                </a:solidFill>
              </a:rPr>
              <a:t>Руководители государственных органов и иных организаций обеспечивают создание условий для профессионального роста граждан, включенных в банки данных одаренной и талантливой молодежи, путем: </a:t>
            </a:r>
          </a:p>
          <a:p>
            <a:pPr algn="just"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40404"/>
                </a:solidFill>
              </a:rPr>
              <a:t>направления на стажировку, переподготовку, </a:t>
            </a:r>
            <a:r>
              <a:rPr lang="ru-RU" b="1" dirty="0" err="1" smtClean="0">
                <a:solidFill>
                  <a:srgbClr val="040404"/>
                </a:solidFill>
              </a:rPr>
              <a:t>повыше-ние</a:t>
            </a:r>
            <a:r>
              <a:rPr lang="ru-RU" b="1" dirty="0" smtClean="0">
                <a:solidFill>
                  <a:srgbClr val="040404"/>
                </a:solidFill>
              </a:rPr>
              <a:t> квалификации</a:t>
            </a:r>
          </a:p>
          <a:p>
            <a:pPr algn="just"/>
            <a:endParaRPr lang="ru-RU" dirty="0" smtClean="0">
              <a:solidFill>
                <a:srgbClr val="040404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4714884"/>
            <a:ext cx="7929618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800" dirty="0" smtClean="0">
                <a:solidFill>
                  <a:srgbClr val="040404"/>
                </a:solidFill>
              </a:rPr>
              <a:t>Количество граждан, прошедших в 2013 году стажировку, переподготовку, повышение квалификации – </a:t>
            </a:r>
            <a:r>
              <a:rPr lang="ru-RU" sz="1800" dirty="0" smtClean="0">
                <a:solidFill>
                  <a:srgbClr val="040404"/>
                </a:solidFill>
              </a:rPr>
              <a:t>13</a:t>
            </a:r>
            <a:r>
              <a:rPr lang="ru-RU" sz="1800" dirty="0" smtClean="0">
                <a:solidFill>
                  <a:srgbClr val="040404"/>
                </a:solidFill>
              </a:rPr>
              <a:t> человек в 2013 г., 4 чел. в 2014 г., 5 </a:t>
            </a:r>
            <a:r>
              <a:rPr lang="ru-RU" sz="1800" dirty="0" smtClean="0">
                <a:solidFill>
                  <a:srgbClr val="040404"/>
                </a:solidFill>
              </a:rPr>
              <a:t>человек  защитили кандидатские </a:t>
            </a:r>
            <a:r>
              <a:rPr lang="ru-RU" sz="1800" dirty="0" smtClean="0">
                <a:solidFill>
                  <a:srgbClr val="040404"/>
                </a:solidFill>
              </a:rPr>
              <a:t>диссертации </a:t>
            </a:r>
            <a:br>
              <a:rPr lang="ru-RU" sz="1800" dirty="0" smtClean="0">
                <a:solidFill>
                  <a:srgbClr val="040404"/>
                </a:solidFill>
              </a:rPr>
            </a:br>
            <a:r>
              <a:rPr lang="ru-RU" sz="1800" dirty="0" smtClean="0">
                <a:solidFill>
                  <a:srgbClr val="040404"/>
                </a:solidFill>
              </a:rPr>
              <a:t>(</a:t>
            </a:r>
            <a:r>
              <a:rPr lang="ru-RU" sz="1800" dirty="0" err="1" smtClean="0">
                <a:solidFill>
                  <a:srgbClr val="040404"/>
                </a:solidFill>
              </a:rPr>
              <a:t>Сушкевич</a:t>
            </a:r>
            <a:r>
              <a:rPr lang="ru-RU" sz="1800" dirty="0" smtClean="0">
                <a:solidFill>
                  <a:srgbClr val="040404"/>
                </a:solidFill>
              </a:rPr>
              <a:t> А.В.</a:t>
            </a:r>
            <a:r>
              <a:rPr lang="ru-RU" sz="1800" dirty="0" smtClean="0">
                <a:solidFill>
                  <a:srgbClr val="040404"/>
                </a:solidFill>
              </a:rPr>
              <a:t>, </a:t>
            </a:r>
            <a:r>
              <a:rPr lang="ru-RU" sz="1800" dirty="0" err="1" smtClean="0">
                <a:solidFill>
                  <a:srgbClr val="040404"/>
                </a:solidFill>
              </a:rPr>
              <a:t>Драпеза</a:t>
            </a:r>
            <a:r>
              <a:rPr lang="ru-RU" sz="1800" dirty="0" smtClean="0">
                <a:solidFill>
                  <a:srgbClr val="040404"/>
                </a:solidFill>
              </a:rPr>
              <a:t> А.А., </a:t>
            </a:r>
            <a:r>
              <a:rPr lang="ru-RU" sz="1800" dirty="0" err="1" smtClean="0">
                <a:solidFill>
                  <a:srgbClr val="040404"/>
                </a:solidFill>
              </a:rPr>
              <a:t>Голякевич</a:t>
            </a:r>
            <a:r>
              <a:rPr lang="ru-RU" sz="1800" dirty="0" smtClean="0">
                <a:solidFill>
                  <a:srgbClr val="040404"/>
                </a:solidFill>
              </a:rPr>
              <a:t> С.А., Евсеева , Нестерова)</a:t>
            </a:r>
            <a:endParaRPr lang="ru-RU" sz="1800" dirty="0">
              <a:solidFill>
                <a:srgbClr val="04040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83D73A2-1C51-49E4-B699-17826E6C0F9F}" type="slidenum">
              <a:rPr lang="ru-RU" sz="1400">
                <a:solidFill>
                  <a:schemeClr val="tx1"/>
                </a:solidFill>
                <a:latin typeface="+mn-lt"/>
              </a:rPr>
              <a:pPr algn="r">
                <a:defRPr/>
              </a:pPr>
              <a:t>12</a:t>
            </a:fld>
            <a:endParaRPr lang="ru-RU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8435" name="Заголовок 1"/>
          <p:cNvSpPr>
            <a:spLocks/>
          </p:cNvSpPr>
          <p:nvPr/>
        </p:nvSpPr>
        <p:spPr bwMode="auto">
          <a:xfrm>
            <a:off x="900113" y="277444"/>
            <a:ext cx="7772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eaLnBrk="0" hangingPunct="0">
              <a:spcBef>
                <a:spcPts val="800"/>
              </a:spcBef>
            </a:pPr>
            <a:r>
              <a:rPr lang="ru-RU" sz="1800" b="1" cap="all" dirty="0" smtClean="0">
                <a:solidFill>
                  <a:srgbClr val="0A0AFF"/>
                </a:solidFill>
                <a:latin typeface="Arial Black" pitchFamily="34" charset="0"/>
              </a:rPr>
              <a:t>ПОЛОЖЕНИЕ </a:t>
            </a:r>
            <a:br>
              <a:rPr lang="ru-RU" sz="1800" b="1" cap="all" dirty="0" smtClean="0">
                <a:solidFill>
                  <a:srgbClr val="0A0AFF"/>
                </a:solidFill>
                <a:latin typeface="Arial Black" pitchFamily="34" charset="0"/>
              </a:rPr>
            </a:br>
            <a:r>
              <a:rPr lang="ru-RU" sz="1800" b="1" cap="all" dirty="0" smtClean="0">
                <a:solidFill>
                  <a:srgbClr val="0A0AFF"/>
                </a:solidFill>
                <a:latin typeface="Arial Black" pitchFamily="34" charset="0"/>
              </a:rPr>
              <a:t>о порядке формирования, ведения и использования банков данных одаренной </a:t>
            </a:r>
            <a:br>
              <a:rPr lang="ru-RU" sz="1800" b="1" cap="all" dirty="0" smtClean="0">
                <a:solidFill>
                  <a:srgbClr val="0A0AFF"/>
                </a:solidFill>
                <a:latin typeface="Arial Black" pitchFamily="34" charset="0"/>
              </a:rPr>
            </a:br>
            <a:r>
              <a:rPr lang="ru-RU" sz="1800" b="1" cap="all" dirty="0" smtClean="0">
                <a:solidFill>
                  <a:srgbClr val="0A0AFF"/>
                </a:solidFill>
                <a:latin typeface="Arial Black" pitchFamily="34" charset="0"/>
              </a:rPr>
              <a:t>и талантливой молодежи</a:t>
            </a:r>
          </a:p>
        </p:txBody>
      </p:sp>
      <p:pic>
        <p:nvPicPr>
          <p:cNvPr id="18436" name="Picture 1060" descr="ger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7858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28596" y="1500174"/>
            <a:ext cx="8215370" cy="3046988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40404"/>
                </a:solidFill>
              </a:rPr>
              <a:t>Глава 3. п. 17 </a:t>
            </a:r>
            <a:r>
              <a:rPr lang="ru-RU" dirty="0" smtClean="0">
                <a:solidFill>
                  <a:srgbClr val="040404"/>
                </a:solidFill>
              </a:rPr>
              <a:t>Руководители государственных органов и иных организаций обеспечивают создание условий для профессионального роста граждан, включенных в банки данных одаренной и талантливой молодежи, путем: </a:t>
            </a:r>
          </a:p>
          <a:p>
            <a:pPr algn="just"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40404"/>
                </a:solidFill>
              </a:rPr>
              <a:t>привлечения к участию в конкурсном отборе граждан, включенных в банки данных одаренной и талантливой молодежи, при формировании кадровых резервов;</a:t>
            </a:r>
          </a:p>
          <a:p>
            <a:pPr algn="just"/>
            <a:endParaRPr lang="ru-RU" dirty="0" smtClean="0">
              <a:solidFill>
                <a:srgbClr val="040404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4714884"/>
            <a:ext cx="7929618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800" dirty="0" smtClean="0">
                <a:solidFill>
                  <a:srgbClr val="040404"/>
                </a:solidFill>
              </a:rPr>
              <a:t>3 человека входят в кадровый резерв - </a:t>
            </a:r>
            <a:r>
              <a:rPr lang="ru-RU" sz="1800" dirty="0" err="1" smtClean="0">
                <a:solidFill>
                  <a:srgbClr val="040404"/>
                </a:solidFill>
              </a:rPr>
              <a:t>Бурсевич</a:t>
            </a:r>
            <a:r>
              <a:rPr lang="ru-RU" sz="1800" dirty="0" smtClean="0">
                <a:solidFill>
                  <a:srgbClr val="040404"/>
                </a:solidFill>
              </a:rPr>
              <a:t> Я.В., </a:t>
            </a:r>
            <a:r>
              <a:rPr lang="ru-RU" sz="1800" dirty="0" err="1" smtClean="0">
                <a:solidFill>
                  <a:srgbClr val="040404"/>
                </a:solidFill>
              </a:rPr>
              <a:t>Опимах</a:t>
            </a:r>
            <a:r>
              <a:rPr lang="ru-RU" sz="1800" dirty="0" smtClean="0">
                <a:solidFill>
                  <a:srgbClr val="040404"/>
                </a:solidFill>
              </a:rPr>
              <a:t> Е.В., </a:t>
            </a:r>
            <a:r>
              <a:rPr lang="ru-RU" sz="1800" dirty="0" err="1" smtClean="0">
                <a:solidFill>
                  <a:srgbClr val="040404"/>
                </a:solidFill>
              </a:rPr>
              <a:t>Голякевич</a:t>
            </a:r>
            <a:r>
              <a:rPr lang="ru-RU" sz="1800" dirty="0" smtClean="0">
                <a:solidFill>
                  <a:srgbClr val="040404"/>
                </a:solidFill>
              </a:rPr>
              <a:t> С.А. </a:t>
            </a:r>
            <a:endParaRPr lang="ru-RU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83D73A2-1C51-49E4-B699-17826E6C0F9F}" type="slidenum">
              <a:rPr lang="ru-RU" sz="1400">
                <a:solidFill>
                  <a:schemeClr val="tx1"/>
                </a:solidFill>
                <a:latin typeface="+mn-lt"/>
              </a:rPr>
              <a:pPr algn="r">
                <a:defRPr/>
              </a:pPr>
              <a:t>13</a:t>
            </a:fld>
            <a:endParaRPr lang="ru-RU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8435" name="Заголовок 1"/>
          <p:cNvSpPr>
            <a:spLocks/>
          </p:cNvSpPr>
          <p:nvPr/>
        </p:nvSpPr>
        <p:spPr bwMode="auto">
          <a:xfrm>
            <a:off x="900113" y="277444"/>
            <a:ext cx="7772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eaLnBrk="0" hangingPunct="0">
              <a:spcBef>
                <a:spcPts val="800"/>
              </a:spcBef>
            </a:pPr>
            <a:r>
              <a:rPr lang="ru-RU" sz="1800" b="1" cap="all" dirty="0" smtClean="0">
                <a:solidFill>
                  <a:srgbClr val="0A0AFF"/>
                </a:solidFill>
                <a:latin typeface="Arial Black" pitchFamily="34" charset="0"/>
              </a:rPr>
              <a:t>ПОЛОЖЕНИЕ </a:t>
            </a:r>
            <a:br>
              <a:rPr lang="ru-RU" sz="1800" b="1" cap="all" dirty="0" smtClean="0">
                <a:solidFill>
                  <a:srgbClr val="0A0AFF"/>
                </a:solidFill>
                <a:latin typeface="Arial Black" pitchFamily="34" charset="0"/>
              </a:rPr>
            </a:br>
            <a:r>
              <a:rPr lang="ru-RU" sz="1800" b="1" cap="all" dirty="0" smtClean="0">
                <a:solidFill>
                  <a:srgbClr val="0A0AFF"/>
                </a:solidFill>
                <a:latin typeface="Arial Black" pitchFamily="34" charset="0"/>
              </a:rPr>
              <a:t>о порядке формирования, ведения и использования банков данных одаренной </a:t>
            </a:r>
            <a:br>
              <a:rPr lang="ru-RU" sz="1800" b="1" cap="all" dirty="0" smtClean="0">
                <a:solidFill>
                  <a:srgbClr val="0A0AFF"/>
                </a:solidFill>
                <a:latin typeface="Arial Black" pitchFamily="34" charset="0"/>
              </a:rPr>
            </a:br>
            <a:r>
              <a:rPr lang="ru-RU" sz="1800" b="1" cap="all" dirty="0" smtClean="0">
                <a:solidFill>
                  <a:srgbClr val="0A0AFF"/>
                </a:solidFill>
                <a:latin typeface="Arial Black" pitchFamily="34" charset="0"/>
              </a:rPr>
              <a:t>и талантливой молодежи</a:t>
            </a:r>
          </a:p>
        </p:txBody>
      </p:sp>
      <p:pic>
        <p:nvPicPr>
          <p:cNvPr id="18436" name="Picture 1060" descr="ger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7858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28596" y="1500174"/>
            <a:ext cx="8215370" cy="2308324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40404"/>
                </a:solidFill>
              </a:rPr>
              <a:t>Глава 3. п. 17 </a:t>
            </a:r>
            <a:r>
              <a:rPr lang="ru-RU" dirty="0" smtClean="0">
                <a:solidFill>
                  <a:srgbClr val="040404"/>
                </a:solidFill>
              </a:rPr>
              <a:t>Руководители государственных органов и иных организаций обеспечивают создание условий для профессионального роста граждан, включенных в банки данных одаренной и талантливой молодежи, путем: </a:t>
            </a:r>
          </a:p>
          <a:p>
            <a:pPr algn="just"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40404"/>
                </a:solidFill>
              </a:rPr>
              <a:t>предоставления права внеочередного получения жилого помещения в общежитии на период обучения</a:t>
            </a:r>
            <a:r>
              <a:rPr lang="ru-RU" b="1" dirty="0" smtClean="0">
                <a:solidFill>
                  <a:srgbClr val="040404"/>
                </a:solidFill>
              </a:rPr>
              <a:t>;</a:t>
            </a:r>
            <a:endParaRPr lang="ru-RU" dirty="0" smtClean="0">
              <a:solidFill>
                <a:srgbClr val="040404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6022" y="4077072"/>
            <a:ext cx="7072362" cy="20313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800" b="1" dirty="0" smtClean="0">
                <a:solidFill>
                  <a:srgbClr val="040404"/>
                </a:solidFill>
              </a:rPr>
              <a:t>Все нуждающиеся, состоящие в банке данных одаренной</a:t>
            </a:r>
            <a:br>
              <a:rPr lang="ru-RU" sz="1800" b="1" dirty="0" smtClean="0">
                <a:solidFill>
                  <a:srgbClr val="040404"/>
                </a:solidFill>
              </a:rPr>
            </a:br>
            <a:r>
              <a:rPr lang="ru-RU" sz="1800" b="1" dirty="0" smtClean="0">
                <a:solidFill>
                  <a:srgbClr val="040404"/>
                </a:solidFill>
              </a:rPr>
              <a:t> молодежи, обеспечены жилым помещением в общежитии  на период </a:t>
            </a:r>
            <a:r>
              <a:rPr lang="ru-RU" sz="1800" b="1" dirty="0" smtClean="0">
                <a:solidFill>
                  <a:srgbClr val="040404"/>
                </a:solidFill>
              </a:rPr>
              <a:t>обучения</a:t>
            </a:r>
          </a:p>
          <a:p>
            <a:pPr algn="just"/>
            <a:endParaRPr lang="ru-RU" sz="1800" b="1" dirty="0" smtClean="0">
              <a:solidFill>
                <a:srgbClr val="040404"/>
              </a:solidFill>
            </a:endParaRPr>
          </a:p>
          <a:p>
            <a:pPr algn="just"/>
            <a:r>
              <a:rPr lang="ru-RU" sz="1800" b="1" dirty="0" smtClean="0">
                <a:solidFill>
                  <a:srgbClr val="040404"/>
                </a:solidFill>
              </a:rPr>
              <a:t>3 человека из числа сотрудников обеспечены арендным жильем </a:t>
            </a:r>
            <a:r>
              <a:rPr lang="ru-RU" sz="1800" b="1" dirty="0" err="1" smtClean="0">
                <a:solidFill>
                  <a:srgbClr val="040404"/>
                </a:solidFill>
              </a:rPr>
              <a:t>комерческого</a:t>
            </a:r>
            <a:r>
              <a:rPr lang="ru-RU" sz="1800" b="1" dirty="0" smtClean="0">
                <a:solidFill>
                  <a:srgbClr val="040404"/>
                </a:solidFill>
              </a:rPr>
              <a:t> использования в жилом комплексе «Магистр» (</a:t>
            </a:r>
            <a:r>
              <a:rPr lang="ru-RU" sz="1800" b="1" dirty="0" err="1" smtClean="0">
                <a:solidFill>
                  <a:srgbClr val="040404"/>
                </a:solidFill>
              </a:rPr>
              <a:t>Арико</a:t>
            </a:r>
            <a:r>
              <a:rPr lang="ru-RU" sz="1800" b="1" dirty="0" smtClean="0">
                <a:solidFill>
                  <a:srgbClr val="040404"/>
                </a:solidFill>
              </a:rPr>
              <a:t> С.Е., </a:t>
            </a:r>
            <a:r>
              <a:rPr lang="ru-RU" sz="1800" b="1" dirty="0" err="1" smtClean="0">
                <a:solidFill>
                  <a:srgbClr val="040404"/>
                </a:solidFill>
              </a:rPr>
              <a:t>Клыш</a:t>
            </a:r>
            <a:r>
              <a:rPr lang="ru-RU" sz="1800" b="1" dirty="0" smtClean="0">
                <a:solidFill>
                  <a:srgbClr val="040404"/>
                </a:solidFill>
              </a:rPr>
              <a:t> А.С., </a:t>
            </a:r>
            <a:r>
              <a:rPr lang="ru-RU" sz="1800" b="1" dirty="0" err="1" smtClean="0">
                <a:solidFill>
                  <a:srgbClr val="040404"/>
                </a:solidFill>
              </a:rPr>
              <a:t>Голякевич</a:t>
            </a:r>
            <a:r>
              <a:rPr lang="ru-RU" sz="1800" b="1" dirty="0" smtClean="0">
                <a:solidFill>
                  <a:srgbClr val="040404"/>
                </a:solidFill>
              </a:rPr>
              <a:t> С.А.)</a:t>
            </a:r>
            <a:endParaRPr lang="ru-RU" sz="1800" b="1" dirty="0">
              <a:solidFill>
                <a:srgbClr val="04040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83D73A2-1C51-49E4-B699-17826E6C0F9F}" type="slidenum">
              <a:rPr lang="ru-RU" sz="1400">
                <a:solidFill>
                  <a:schemeClr val="tx1"/>
                </a:solidFill>
                <a:latin typeface="+mn-lt"/>
              </a:rPr>
              <a:pPr algn="r">
                <a:defRPr/>
              </a:pPr>
              <a:t>14</a:t>
            </a:fld>
            <a:endParaRPr lang="ru-RU" sz="140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8436" name="Picture 1060" descr="ger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7858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857224" y="142852"/>
            <a:ext cx="778674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Arial Black" pitchFamily="34" charset="0"/>
              </a:rPr>
              <a:t>Финансовая поддержка специального фонда Президента Республики Беларусь по социальной поддержке одаренных учащихся и студентов </a:t>
            </a:r>
            <a:endParaRPr lang="ru-RU" b="1" dirty="0" smtClean="0">
              <a:solidFill>
                <a:srgbClr val="0000FF"/>
              </a:solidFill>
              <a:latin typeface="Arial Black" pitchFamily="34" charset="0"/>
            </a:endParaRPr>
          </a:p>
          <a:p>
            <a:pPr algn="ctr"/>
            <a:endParaRPr lang="ru-RU" b="1" dirty="0" smtClean="0">
              <a:solidFill>
                <a:srgbClr val="0000FF"/>
              </a:solidFill>
              <a:latin typeface="Arial Black" pitchFamily="34" charset="0"/>
            </a:endParaRPr>
          </a:p>
          <a:p>
            <a:pPr algn="just"/>
            <a:r>
              <a:rPr lang="ru-RU" sz="2000" b="1" dirty="0" smtClean="0">
                <a:solidFill>
                  <a:srgbClr val="040404"/>
                </a:solidFill>
              </a:rPr>
              <a:t>2001 г. - студенческий научный коллектив «Озон</a:t>
            </a:r>
            <a:r>
              <a:rPr lang="ru-RU" sz="2000" b="1" dirty="0" smtClean="0">
                <a:solidFill>
                  <a:srgbClr val="040404"/>
                </a:solidFill>
              </a:rPr>
              <a:t>»</a:t>
            </a:r>
            <a:endParaRPr lang="ru-RU" sz="2000" b="1" dirty="0" smtClean="0"/>
          </a:p>
          <a:p>
            <a:pPr algn="just"/>
            <a:endParaRPr lang="ru-RU" sz="2000" b="1" dirty="0" smtClean="0">
              <a:solidFill>
                <a:srgbClr val="040404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040404"/>
                </a:solidFill>
              </a:rPr>
              <a:t>2011 г. - студенческая научно-исследовательская лаборатория «Химия и технология силикатов</a:t>
            </a:r>
            <a:r>
              <a:rPr lang="ru-RU" sz="2000" b="1" dirty="0" smtClean="0">
                <a:solidFill>
                  <a:srgbClr val="040404"/>
                </a:solidFill>
              </a:rPr>
              <a:t>»</a:t>
            </a:r>
            <a:endParaRPr lang="ru-RU" sz="2000" b="1" dirty="0" smtClean="0">
              <a:solidFill>
                <a:srgbClr val="040404"/>
              </a:solidFill>
            </a:endParaRPr>
          </a:p>
          <a:p>
            <a:pPr algn="just"/>
            <a:endParaRPr lang="ru-RU" sz="2000" b="1" dirty="0" smtClean="0">
              <a:solidFill>
                <a:srgbClr val="040404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040404"/>
                </a:solidFill>
              </a:rPr>
              <a:t>2013 г. </a:t>
            </a:r>
            <a:r>
              <a:rPr lang="ru-RU" sz="2000" b="1" dirty="0" smtClean="0">
                <a:solidFill>
                  <a:srgbClr val="040404"/>
                </a:solidFill>
              </a:rPr>
              <a:t>студенческий научно-исследовательский клуб «</a:t>
            </a:r>
            <a:r>
              <a:rPr lang="en-US" sz="2000" b="1" dirty="0" err="1" smtClean="0">
                <a:solidFill>
                  <a:srgbClr val="040404"/>
                </a:solidFill>
              </a:rPr>
              <a:t>Economix</a:t>
            </a:r>
            <a:r>
              <a:rPr lang="en-US" sz="2000" b="1" dirty="0" smtClean="0">
                <a:solidFill>
                  <a:srgbClr val="040404"/>
                </a:solidFill>
              </a:rPr>
              <a:t>»</a:t>
            </a:r>
            <a:endParaRPr lang="ru-RU" sz="2000" b="1" dirty="0" smtClean="0">
              <a:solidFill>
                <a:srgbClr val="040404"/>
              </a:solidFill>
            </a:endParaRPr>
          </a:p>
          <a:p>
            <a:pPr algn="just"/>
            <a:endParaRPr lang="ru-RU" sz="2000" dirty="0" smtClean="0">
              <a:solidFill>
                <a:srgbClr val="040404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040404"/>
                </a:solidFill>
              </a:rPr>
              <a:t>За период 2008-2013 гг. Дипломантами и стипендиатами Специального фонда Президента </a:t>
            </a:r>
            <a:r>
              <a:rPr lang="ru-RU" sz="2000" b="1" dirty="0" smtClean="0">
                <a:solidFill>
                  <a:srgbClr val="040404"/>
                </a:solidFill>
              </a:rPr>
              <a:t>Республики </a:t>
            </a:r>
            <a:r>
              <a:rPr lang="ru-RU" sz="2000" b="1" dirty="0" err="1" smtClean="0">
                <a:solidFill>
                  <a:srgbClr val="040404"/>
                </a:solidFill>
              </a:rPr>
              <a:t>Белаусрь</a:t>
            </a:r>
            <a:r>
              <a:rPr lang="ru-RU" sz="2000" b="1" dirty="0" smtClean="0">
                <a:solidFill>
                  <a:srgbClr val="040404"/>
                </a:solidFill>
              </a:rPr>
              <a:t> </a:t>
            </a:r>
            <a:r>
              <a:rPr lang="ru-RU" sz="2000" b="1" dirty="0" smtClean="0">
                <a:solidFill>
                  <a:srgbClr val="040404"/>
                </a:solidFill>
              </a:rPr>
              <a:t>по социальной поддержке одаренных учащихся и студентов стали </a:t>
            </a:r>
            <a:br>
              <a:rPr lang="ru-RU" sz="2000" b="1" dirty="0" smtClean="0">
                <a:solidFill>
                  <a:srgbClr val="040404"/>
                </a:solidFill>
              </a:rPr>
            </a:br>
            <a:r>
              <a:rPr lang="ru-RU" sz="2000" b="1" dirty="0" smtClean="0">
                <a:solidFill>
                  <a:srgbClr val="040404"/>
                </a:solidFill>
              </a:rPr>
              <a:t>116  представителей БГТУ </a:t>
            </a:r>
            <a:endParaRPr lang="ru-RU" sz="2000" b="1" dirty="0">
              <a:solidFill>
                <a:srgbClr val="04040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4"/>
          <p:cNvSpPr txBox="1">
            <a:spLocks noChangeArrowheads="1"/>
          </p:cNvSpPr>
          <p:nvPr/>
        </p:nvSpPr>
        <p:spPr bwMode="auto">
          <a:xfrm>
            <a:off x="395288" y="2708274"/>
            <a:ext cx="8358187" cy="1089529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ru-RU" sz="3600" b="1" dirty="0">
              <a:solidFill>
                <a:srgbClr val="0A0AFF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ru-RU" sz="3600" b="1" dirty="0">
                <a:solidFill>
                  <a:srgbClr val="0A0AFF"/>
                </a:solidFill>
                <a:latin typeface="Book Antiqua" pitchFamily="18" charset="0"/>
              </a:rPr>
              <a:t>СПАСИБО ЗА ВНИМАНИЕ</a:t>
            </a:r>
            <a:r>
              <a:rPr lang="ru-RU" sz="3600" b="1" dirty="0" smtClean="0">
                <a:solidFill>
                  <a:srgbClr val="0A0AFF"/>
                </a:solidFill>
                <a:latin typeface="Book Antiqua" pitchFamily="18" charset="0"/>
              </a:rPr>
              <a:t>!</a:t>
            </a:r>
            <a:endParaRPr lang="ru-RU" sz="3200" b="1" dirty="0">
              <a:solidFill>
                <a:srgbClr val="FFFF66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900113" y="404813"/>
            <a:ext cx="7772400" cy="52322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ts val="800"/>
              </a:spcBef>
            </a:pPr>
            <a:r>
              <a:rPr lang="ru-RU" sz="2800" kern="1200" dirty="0" smtClean="0">
                <a:solidFill>
                  <a:srgbClr val="0A0AFF"/>
                </a:solidFill>
                <a:latin typeface="Arial Black" pitchFamily="34" charset="0"/>
                <a:ea typeface="+mn-ea"/>
                <a:cs typeface="+mn-cs"/>
              </a:rPr>
              <a:t>Общие сведения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B243F7-9BDA-4316-84A6-49FA392B43F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17412" name="Picture 1060" descr="ger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7858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500034" y="1532644"/>
            <a:ext cx="807249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40404"/>
                </a:solidFill>
              </a:rPr>
              <a:t>В университете </a:t>
            </a:r>
            <a:r>
              <a:rPr lang="ru-RU" sz="2000" dirty="0" smtClean="0">
                <a:solidFill>
                  <a:srgbClr val="040404"/>
                </a:solidFill>
              </a:rPr>
              <a:t>более 40</a:t>
            </a:r>
            <a:r>
              <a:rPr lang="ru-RU" sz="2000" dirty="0" smtClean="0">
                <a:solidFill>
                  <a:srgbClr val="040404"/>
                </a:solidFill>
              </a:rPr>
              <a:t>% </a:t>
            </a:r>
            <a:r>
              <a:rPr lang="ru-RU" sz="2000" dirty="0" smtClean="0">
                <a:solidFill>
                  <a:srgbClr val="040404"/>
                </a:solidFill>
              </a:rPr>
              <a:t>студентов дневной формы обучения занимаются научно-исследовательской работой. В </a:t>
            </a:r>
            <a:r>
              <a:rPr lang="ru-RU" sz="2000" dirty="0" smtClean="0">
                <a:solidFill>
                  <a:srgbClr val="040404"/>
                </a:solidFill>
              </a:rPr>
              <a:t>2013 </a:t>
            </a:r>
            <a:r>
              <a:rPr lang="ru-RU" sz="2000" dirty="0" smtClean="0">
                <a:solidFill>
                  <a:srgbClr val="040404"/>
                </a:solidFill>
              </a:rPr>
              <a:t>году студентами на конференциях различного уровня было сделано </a:t>
            </a:r>
            <a:r>
              <a:rPr lang="ru-RU" sz="2000" dirty="0" smtClean="0">
                <a:solidFill>
                  <a:srgbClr val="040404"/>
                </a:solidFill>
              </a:rPr>
              <a:t>2367 докладов, </a:t>
            </a:r>
            <a:r>
              <a:rPr lang="ru-RU" sz="2000" dirty="0" smtClean="0">
                <a:solidFill>
                  <a:srgbClr val="040404"/>
                </a:solidFill>
              </a:rPr>
              <a:t>издано </a:t>
            </a:r>
            <a:r>
              <a:rPr lang="ru-RU" sz="2000" dirty="0" smtClean="0">
                <a:solidFill>
                  <a:srgbClr val="040404"/>
                </a:solidFill>
              </a:rPr>
              <a:t>1274 </a:t>
            </a:r>
            <a:r>
              <a:rPr lang="ru-RU" sz="2000" dirty="0" smtClean="0">
                <a:solidFill>
                  <a:srgbClr val="040404"/>
                </a:solidFill>
              </a:rPr>
              <a:t>публикации. В университете ежегодно проходят конференции студентов и магистрантов. В </a:t>
            </a:r>
            <a:r>
              <a:rPr lang="ru-RU" sz="2000" dirty="0" smtClean="0">
                <a:solidFill>
                  <a:srgbClr val="040404"/>
                </a:solidFill>
              </a:rPr>
              <a:t>2014</a:t>
            </a:r>
            <a:r>
              <a:rPr lang="ru-RU" sz="2000" dirty="0" smtClean="0">
                <a:solidFill>
                  <a:srgbClr val="040404"/>
                </a:solidFill>
              </a:rPr>
              <a:t> году по итогам </a:t>
            </a:r>
            <a:r>
              <a:rPr lang="ru-RU" sz="2000" dirty="0" smtClean="0">
                <a:solidFill>
                  <a:srgbClr val="040404"/>
                </a:solidFill>
              </a:rPr>
              <a:t>65-й </a:t>
            </a:r>
            <a:r>
              <a:rPr lang="ru-RU" sz="2000" dirty="0" smtClean="0">
                <a:solidFill>
                  <a:srgbClr val="040404"/>
                </a:solidFill>
              </a:rPr>
              <a:t>научно-технической конференции студентов и магистрантов опубликован сборник научных работ в трех частях общим объемом </a:t>
            </a:r>
            <a:r>
              <a:rPr lang="ru-RU" sz="2000" dirty="0" smtClean="0">
                <a:solidFill>
                  <a:srgbClr val="040404"/>
                </a:solidFill>
              </a:rPr>
              <a:t>1303</a:t>
            </a:r>
            <a:r>
              <a:rPr lang="ru-RU" sz="2000" dirty="0" smtClean="0">
                <a:solidFill>
                  <a:srgbClr val="040404"/>
                </a:solidFill>
              </a:rPr>
              <a:t> </a:t>
            </a:r>
            <a:r>
              <a:rPr lang="ru-RU" sz="2000" dirty="0" smtClean="0">
                <a:solidFill>
                  <a:srgbClr val="040404"/>
                </a:solidFill>
              </a:rPr>
              <a:t>страницы. </a:t>
            </a:r>
            <a:r>
              <a:rPr lang="ru-RU" sz="2000" dirty="0" smtClean="0">
                <a:solidFill>
                  <a:srgbClr val="040404"/>
                </a:solidFill>
              </a:rPr>
              <a:t>На конкурсы различного уровня подано </a:t>
            </a:r>
            <a:r>
              <a:rPr lang="ru-RU" sz="2000" dirty="0" smtClean="0">
                <a:solidFill>
                  <a:srgbClr val="040404"/>
                </a:solidFill>
              </a:rPr>
              <a:t>1007 </a:t>
            </a:r>
            <a:r>
              <a:rPr lang="ru-RU" sz="2000" dirty="0" smtClean="0">
                <a:solidFill>
                  <a:srgbClr val="040404"/>
                </a:solidFill>
              </a:rPr>
              <a:t>научных работ, в т.ч. на международные – </a:t>
            </a:r>
            <a:r>
              <a:rPr lang="ru-RU" sz="2000" dirty="0" smtClean="0">
                <a:solidFill>
                  <a:srgbClr val="040404"/>
                </a:solidFill>
              </a:rPr>
              <a:t>78, </a:t>
            </a:r>
            <a:r>
              <a:rPr lang="ru-RU" sz="2000" dirty="0" smtClean="0">
                <a:solidFill>
                  <a:srgbClr val="040404"/>
                </a:solidFill>
              </a:rPr>
              <a:t>республиканские конкурсы – </a:t>
            </a:r>
            <a:r>
              <a:rPr lang="ru-RU" sz="2000" dirty="0" smtClean="0">
                <a:solidFill>
                  <a:srgbClr val="040404"/>
                </a:solidFill>
              </a:rPr>
              <a:t>253 работы.</a:t>
            </a:r>
            <a:endParaRPr lang="ru-RU" sz="2000" dirty="0">
              <a:solidFill>
                <a:srgbClr val="04040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900113" y="404813"/>
            <a:ext cx="7772400" cy="52322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ts val="800"/>
              </a:spcBef>
            </a:pPr>
            <a:r>
              <a:rPr lang="ru-RU" sz="2800" kern="1200" dirty="0" smtClean="0">
                <a:solidFill>
                  <a:srgbClr val="0A0AFF"/>
                </a:solidFill>
                <a:latin typeface="Arial Black" pitchFamily="34" charset="0"/>
                <a:ea typeface="+mn-ea"/>
                <a:cs typeface="+mn-cs"/>
              </a:rPr>
              <a:t>Общие сведения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B243F7-9BDA-4316-84A6-49FA392B43F0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17412" name="Picture 1060" descr="ger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7858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500034" y="1532644"/>
            <a:ext cx="807249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dirty="0" smtClean="0">
                <a:solidFill>
                  <a:srgbClr val="040404"/>
                </a:solidFill>
              </a:rPr>
              <a:t>Как показывает анализ контингента, практически все, поступившие в магистратуру и аспирантуру, будучи студентами, активно участвовали в научно-исследовательской работе студентов, имеют научные публикации, выступали на студенческих научно-технических конференциях, участвовали в международных, республиканских и вузовских конкурсах научных работ, выполняли дипломные проекты с элементами НИР. </a:t>
            </a:r>
            <a:endParaRPr lang="ru-RU" sz="1800" dirty="0" smtClean="0">
              <a:solidFill>
                <a:srgbClr val="040404"/>
              </a:solidFill>
            </a:endParaRPr>
          </a:p>
          <a:p>
            <a:pPr algn="just"/>
            <a:endParaRPr lang="ru-RU" sz="1800" dirty="0" smtClean="0">
              <a:solidFill>
                <a:srgbClr val="040404"/>
              </a:solidFill>
            </a:endParaRPr>
          </a:p>
          <a:p>
            <a:pPr algn="just"/>
            <a:r>
              <a:rPr lang="ru-RU" sz="1800" dirty="0" smtClean="0">
                <a:solidFill>
                  <a:srgbClr val="040404"/>
                </a:solidFill>
              </a:rPr>
              <a:t>В 2013 </a:t>
            </a:r>
            <a:r>
              <a:rPr lang="ru-RU" sz="1800" dirty="0" smtClean="0">
                <a:solidFill>
                  <a:srgbClr val="040404"/>
                </a:solidFill>
              </a:rPr>
              <a:t>году </a:t>
            </a:r>
            <a:r>
              <a:rPr lang="ru-RU" sz="1800" dirty="0" smtClean="0">
                <a:solidFill>
                  <a:srgbClr val="040404"/>
                </a:solidFill>
              </a:rPr>
              <a:t>37,2% </a:t>
            </a:r>
            <a:r>
              <a:rPr lang="ru-RU" sz="1800" dirty="0" smtClean="0">
                <a:solidFill>
                  <a:srgbClr val="040404"/>
                </a:solidFill>
              </a:rPr>
              <a:t>дипломов студентов университета выполнялись с элементами НИР. </a:t>
            </a:r>
            <a:r>
              <a:rPr lang="ru-RU" sz="1800" dirty="0" smtClean="0">
                <a:solidFill>
                  <a:srgbClr val="040404"/>
                </a:solidFill>
              </a:rPr>
              <a:t> </a:t>
            </a:r>
          </a:p>
          <a:p>
            <a:pPr algn="just"/>
            <a:endParaRPr lang="ru-RU" sz="1800" dirty="0" smtClean="0">
              <a:solidFill>
                <a:srgbClr val="040404"/>
              </a:solidFill>
            </a:endParaRPr>
          </a:p>
          <a:p>
            <a:pPr algn="just"/>
            <a:r>
              <a:rPr lang="ru-RU" sz="1800" dirty="0" smtClean="0">
                <a:solidFill>
                  <a:srgbClr val="040404"/>
                </a:solidFill>
              </a:rPr>
              <a:t>В университете создана хорошая материально-техническая база, активно используемая, в том числе и для проведения НИРС. В качестве одной из главных задач на 2014 год является активизация </a:t>
            </a:r>
            <a:r>
              <a:rPr lang="ru-RU" sz="1800" dirty="0" err="1" smtClean="0">
                <a:solidFill>
                  <a:srgbClr val="040404"/>
                </a:solidFill>
              </a:rPr>
              <a:t>профориентационной</a:t>
            </a:r>
            <a:r>
              <a:rPr lang="ru-RU" sz="1800" dirty="0" smtClean="0">
                <a:solidFill>
                  <a:srgbClr val="040404"/>
                </a:solidFill>
              </a:rPr>
              <a:t> работы среди талантливой студенческой молодежи для поступления в магистратуру, а также к привлечению к выполнению финансируемых НИР, повышение качества студенческих научных работ, представляемых на конкурсах различного уровня.</a:t>
            </a:r>
          </a:p>
          <a:p>
            <a:pPr algn="just"/>
            <a:endParaRPr lang="ru-RU" sz="1800" i="1" dirty="0">
              <a:solidFill>
                <a:srgbClr val="04040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900113" y="404813"/>
            <a:ext cx="7772400" cy="52322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ts val="800"/>
              </a:spcBef>
            </a:pPr>
            <a:r>
              <a:rPr lang="ru-RU" sz="2800" kern="1200" dirty="0" smtClean="0">
                <a:solidFill>
                  <a:srgbClr val="0A0AFF"/>
                </a:solidFill>
                <a:latin typeface="Arial Black" pitchFamily="34" charset="0"/>
                <a:ea typeface="+mn-ea"/>
                <a:cs typeface="+mn-cs"/>
              </a:rPr>
              <a:t>Общие сведения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B243F7-9BDA-4316-84A6-49FA392B43F0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17412" name="Picture 1060" descr="ger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7858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500034" y="1412776"/>
            <a:ext cx="807249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040404"/>
                </a:solidFill>
              </a:rPr>
              <a:t>Руководством университета большое внимание уделяется участию студентов в Республиканских и Международных научно-технических конференциях, семинарах, конкурсах. Ежегодно в университете по результатам студенческой научно-технической конференции БГТУ лучшие студенты награждаются грамотами, их работы публикуются в сборнике материалов докладов.</a:t>
            </a:r>
          </a:p>
          <a:p>
            <a:pPr algn="just"/>
            <a:r>
              <a:rPr lang="ru-RU" sz="1600" dirty="0" smtClean="0">
                <a:solidFill>
                  <a:srgbClr val="040404"/>
                </a:solidFill>
              </a:rPr>
              <a:t>За отличные успехи в учебе, активное участие в научно-исследовательской работе и общественной жизни с 2008 г. студенты награждаются медалями университета. Так, в </a:t>
            </a:r>
            <a:r>
              <a:rPr lang="ru-RU" sz="1600" dirty="0" smtClean="0">
                <a:solidFill>
                  <a:srgbClr val="040404"/>
                </a:solidFill>
              </a:rPr>
              <a:t>2014</a:t>
            </a:r>
            <a:r>
              <a:rPr lang="ru-RU" sz="1600" dirty="0" smtClean="0">
                <a:solidFill>
                  <a:srgbClr val="040404"/>
                </a:solidFill>
              </a:rPr>
              <a:t> году </a:t>
            </a:r>
            <a:r>
              <a:rPr lang="ru-RU" sz="1600" dirty="0" smtClean="0">
                <a:solidFill>
                  <a:srgbClr val="040404"/>
                </a:solidFill>
              </a:rPr>
              <a:t>20 студентов награждены </a:t>
            </a:r>
            <a:r>
              <a:rPr lang="ru-RU" sz="1600" dirty="0" smtClean="0">
                <a:solidFill>
                  <a:srgbClr val="040404"/>
                </a:solidFill>
              </a:rPr>
              <a:t>медалями «За отличные успехи в учебе и науке».</a:t>
            </a:r>
          </a:p>
          <a:p>
            <a:pPr algn="just"/>
            <a:r>
              <a:rPr lang="ru-RU" sz="1600" dirty="0" smtClean="0">
                <a:solidFill>
                  <a:srgbClr val="040404"/>
                </a:solidFill>
              </a:rPr>
              <a:t>За отличную успеваемость на протяжении всего периода обучения и по результатам участия в научно-исследовательской работе и общественной жизни университета, </a:t>
            </a:r>
            <a:r>
              <a:rPr lang="ru-RU" sz="1600" dirty="0" smtClean="0">
                <a:solidFill>
                  <a:srgbClr val="040404"/>
                </a:solidFill>
              </a:rPr>
              <a:t/>
            </a:r>
            <a:br>
              <a:rPr lang="ru-RU" sz="1600" dirty="0" smtClean="0">
                <a:solidFill>
                  <a:srgbClr val="040404"/>
                </a:solidFill>
              </a:rPr>
            </a:br>
            <a:r>
              <a:rPr lang="ru-RU" sz="1600" dirty="0" smtClean="0">
                <a:solidFill>
                  <a:srgbClr val="040404"/>
                </a:solidFill>
              </a:rPr>
              <a:t>19 студентов </a:t>
            </a:r>
            <a:r>
              <a:rPr lang="ru-RU" sz="1600" dirty="0" smtClean="0">
                <a:solidFill>
                  <a:srgbClr val="040404"/>
                </a:solidFill>
              </a:rPr>
              <a:t>университета получают именные стипендии, в т. ч. </a:t>
            </a:r>
            <a:r>
              <a:rPr lang="ru-RU" sz="1600" dirty="0" smtClean="0">
                <a:solidFill>
                  <a:srgbClr val="040404"/>
                </a:solidFill>
              </a:rPr>
              <a:t>2</a:t>
            </a:r>
            <a:r>
              <a:rPr lang="ru-RU" sz="1600" dirty="0" smtClean="0">
                <a:solidFill>
                  <a:srgbClr val="040404"/>
                </a:solidFill>
              </a:rPr>
              <a:t> студента ‑ стипендии Президента Республики Беларусь, </a:t>
            </a:r>
            <a:r>
              <a:rPr lang="ru-RU" sz="1600" dirty="0" smtClean="0">
                <a:solidFill>
                  <a:srgbClr val="040404"/>
                </a:solidFill>
              </a:rPr>
              <a:t>6 </a:t>
            </a:r>
            <a:r>
              <a:rPr lang="ru-RU" sz="1600" dirty="0" smtClean="0">
                <a:solidFill>
                  <a:srgbClr val="040404"/>
                </a:solidFill>
              </a:rPr>
              <a:t>– именные стипендии, </a:t>
            </a:r>
            <a:r>
              <a:rPr lang="ru-RU" sz="1600" dirty="0" smtClean="0">
                <a:solidFill>
                  <a:srgbClr val="040404"/>
                </a:solidFill>
              </a:rPr>
              <a:t>11 </a:t>
            </a:r>
            <a:r>
              <a:rPr lang="ru-RU" sz="1600" dirty="0" smtClean="0">
                <a:solidFill>
                  <a:srgbClr val="040404"/>
                </a:solidFill>
              </a:rPr>
              <a:t>– стипендии Совета университета. По итогам участия в научно-исследовательской работе </a:t>
            </a:r>
            <a:r>
              <a:rPr lang="ru-RU" sz="1600" dirty="0" smtClean="0">
                <a:solidFill>
                  <a:srgbClr val="040404"/>
                </a:solidFill>
              </a:rPr>
              <a:t>126 студентов </a:t>
            </a:r>
            <a:r>
              <a:rPr lang="ru-RU" sz="1600" dirty="0" smtClean="0">
                <a:solidFill>
                  <a:srgbClr val="040404"/>
                </a:solidFill>
              </a:rPr>
              <a:t>награждены дипломами, </a:t>
            </a:r>
            <a:r>
              <a:rPr lang="ru-RU" sz="1600" dirty="0" smtClean="0">
                <a:solidFill>
                  <a:srgbClr val="040404"/>
                </a:solidFill>
              </a:rPr>
              <a:t>195</a:t>
            </a:r>
            <a:r>
              <a:rPr lang="ru-RU" sz="1600" dirty="0" smtClean="0">
                <a:solidFill>
                  <a:srgbClr val="040404"/>
                </a:solidFill>
              </a:rPr>
              <a:t> </a:t>
            </a:r>
            <a:r>
              <a:rPr lang="ru-RU" sz="1600" dirty="0" smtClean="0">
                <a:solidFill>
                  <a:srgbClr val="040404"/>
                </a:solidFill>
              </a:rPr>
              <a:t>студентов </a:t>
            </a:r>
            <a:r>
              <a:rPr lang="ru-RU" sz="1600" dirty="0" smtClean="0">
                <a:solidFill>
                  <a:srgbClr val="040404"/>
                </a:solidFill>
              </a:rPr>
              <a:t>‑ грамотами, </a:t>
            </a:r>
            <a:r>
              <a:rPr lang="ru-RU" sz="1600" dirty="0" smtClean="0">
                <a:solidFill>
                  <a:srgbClr val="040404"/>
                </a:solidFill>
              </a:rPr>
              <a:t>221</a:t>
            </a:r>
            <a:r>
              <a:rPr lang="ru-RU" sz="1600" dirty="0" smtClean="0">
                <a:solidFill>
                  <a:srgbClr val="040404"/>
                </a:solidFill>
              </a:rPr>
              <a:t> </a:t>
            </a:r>
            <a:r>
              <a:rPr lang="ru-RU" sz="1600" dirty="0" smtClean="0">
                <a:solidFill>
                  <a:srgbClr val="040404"/>
                </a:solidFill>
              </a:rPr>
              <a:t>студенту </a:t>
            </a:r>
            <a:r>
              <a:rPr lang="ru-RU" sz="1600" dirty="0" smtClean="0">
                <a:solidFill>
                  <a:srgbClr val="040404"/>
                </a:solidFill>
              </a:rPr>
              <a:t>объявлена благодарность, </a:t>
            </a:r>
            <a:r>
              <a:rPr lang="ru-RU" sz="1600" dirty="0" smtClean="0">
                <a:solidFill>
                  <a:srgbClr val="040404"/>
                </a:solidFill>
              </a:rPr>
              <a:t>33</a:t>
            </a:r>
            <a:r>
              <a:rPr lang="ru-RU" sz="1600" dirty="0" smtClean="0">
                <a:solidFill>
                  <a:srgbClr val="040404"/>
                </a:solidFill>
              </a:rPr>
              <a:t> </a:t>
            </a:r>
            <a:r>
              <a:rPr lang="ru-RU" sz="1600" dirty="0" smtClean="0">
                <a:solidFill>
                  <a:srgbClr val="040404"/>
                </a:solidFill>
              </a:rPr>
              <a:t>студента </a:t>
            </a:r>
            <a:r>
              <a:rPr lang="ru-RU" sz="1600" dirty="0" smtClean="0">
                <a:solidFill>
                  <a:srgbClr val="040404"/>
                </a:solidFill>
              </a:rPr>
              <a:t>награждены денежными премиями.</a:t>
            </a:r>
            <a:endParaRPr lang="ru-RU" sz="1600" dirty="0">
              <a:solidFill>
                <a:srgbClr val="04040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900113" y="404813"/>
            <a:ext cx="7772400" cy="52322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ts val="800"/>
              </a:spcBef>
            </a:pPr>
            <a:r>
              <a:rPr lang="ru-RU" sz="2800" kern="1200" dirty="0" smtClean="0">
                <a:solidFill>
                  <a:srgbClr val="0A0AFF"/>
                </a:solidFill>
                <a:latin typeface="Arial Black" pitchFamily="34" charset="0"/>
                <a:ea typeface="+mn-ea"/>
                <a:cs typeface="+mn-cs"/>
              </a:rPr>
              <a:t>Общие сведения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B243F7-9BDA-4316-84A6-49FA392B43F0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17412" name="Picture 1060" descr="ger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7858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500034" y="1532644"/>
            <a:ext cx="807249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040404"/>
                </a:solidFill>
              </a:rPr>
              <a:t>В банке данных одаренной молодежи состоят </a:t>
            </a:r>
            <a:r>
              <a:rPr lang="ru-RU" sz="2800" dirty="0" smtClean="0">
                <a:solidFill>
                  <a:srgbClr val="040404"/>
                </a:solidFill>
              </a:rPr>
              <a:t/>
            </a:r>
            <a:br>
              <a:rPr lang="ru-RU" sz="2800" dirty="0" smtClean="0">
                <a:solidFill>
                  <a:srgbClr val="040404"/>
                </a:solidFill>
              </a:rPr>
            </a:br>
            <a:r>
              <a:rPr lang="ru-RU" sz="2800" dirty="0" smtClean="0">
                <a:solidFill>
                  <a:srgbClr val="040404"/>
                </a:solidFill>
              </a:rPr>
              <a:t>83 выпускника университета и 51</a:t>
            </a:r>
            <a:r>
              <a:rPr lang="ru-RU" sz="2800" b="1" dirty="0" smtClean="0">
                <a:solidFill>
                  <a:srgbClr val="040404"/>
                </a:solidFill>
              </a:rPr>
              <a:t> </a:t>
            </a:r>
            <a:r>
              <a:rPr lang="ru-RU" sz="2800" dirty="0" smtClean="0">
                <a:solidFill>
                  <a:srgbClr val="040404"/>
                </a:solidFill>
              </a:rPr>
              <a:t>представитель </a:t>
            </a:r>
            <a:r>
              <a:rPr lang="ru-RU" sz="2800" dirty="0" smtClean="0">
                <a:solidFill>
                  <a:srgbClr val="040404"/>
                </a:solidFill>
              </a:rPr>
              <a:t>БГТУ, в том </a:t>
            </a:r>
            <a:r>
              <a:rPr lang="ru-RU" sz="2800" dirty="0" smtClean="0">
                <a:solidFill>
                  <a:srgbClr val="040404"/>
                </a:solidFill>
              </a:rPr>
              <a:t>числе:</a:t>
            </a:r>
            <a:endParaRPr lang="ru-RU" sz="2800" dirty="0" smtClean="0">
              <a:solidFill>
                <a:srgbClr val="040404"/>
              </a:solidFill>
            </a:endParaRPr>
          </a:p>
          <a:p>
            <a:pPr indent="447675" algn="just">
              <a:buFont typeface="Arial" pitchFamily="34" charset="0"/>
              <a:buChar char="•"/>
              <a:tabLst>
                <a:tab pos="447675" algn="l"/>
                <a:tab pos="717550" algn="l"/>
              </a:tabLst>
            </a:pPr>
            <a:r>
              <a:rPr lang="ru-RU" sz="2800" dirty="0" smtClean="0">
                <a:solidFill>
                  <a:srgbClr val="040404"/>
                </a:solidFill>
              </a:rPr>
              <a:t> </a:t>
            </a:r>
            <a:r>
              <a:rPr lang="ru-RU" sz="2800" b="1" dirty="0" smtClean="0">
                <a:solidFill>
                  <a:srgbClr val="040404"/>
                </a:solidFill>
              </a:rPr>
              <a:t>1</a:t>
            </a:r>
            <a:r>
              <a:rPr lang="ru-RU" sz="2800" dirty="0" smtClean="0">
                <a:solidFill>
                  <a:srgbClr val="040404"/>
                </a:solidFill>
              </a:rPr>
              <a:t> студент, </a:t>
            </a:r>
            <a:endParaRPr lang="ru-RU" sz="2800" dirty="0" smtClean="0">
              <a:solidFill>
                <a:srgbClr val="040404"/>
              </a:solidFill>
            </a:endParaRPr>
          </a:p>
          <a:p>
            <a:pPr indent="447675" algn="just">
              <a:buFont typeface="Arial" pitchFamily="34" charset="0"/>
              <a:buChar char="•"/>
              <a:tabLst>
                <a:tab pos="447675" algn="l"/>
                <a:tab pos="717550" algn="l"/>
              </a:tabLst>
            </a:pPr>
            <a:r>
              <a:rPr lang="ru-RU" sz="2800" b="1" dirty="0" smtClean="0">
                <a:solidFill>
                  <a:srgbClr val="040404"/>
                </a:solidFill>
              </a:rPr>
              <a:t>5</a:t>
            </a:r>
            <a:r>
              <a:rPr lang="ru-RU" sz="2800" dirty="0" smtClean="0">
                <a:solidFill>
                  <a:srgbClr val="040404"/>
                </a:solidFill>
              </a:rPr>
              <a:t> </a:t>
            </a:r>
            <a:r>
              <a:rPr lang="ru-RU" sz="2800" dirty="0" smtClean="0">
                <a:solidFill>
                  <a:srgbClr val="040404"/>
                </a:solidFill>
              </a:rPr>
              <a:t>магистрантов, </a:t>
            </a:r>
          </a:p>
          <a:p>
            <a:pPr indent="447675" algn="just">
              <a:buFont typeface="Arial" pitchFamily="34" charset="0"/>
              <a:buChar char="•"/>
              <a:tabLst>
                <a:tab pos="447675" algn="l"/>
                <a:tab pos="717550" algn="l"/>
              </a:tabLst>
            </a:pPr>
            <a:r>
              <a:rPr lang="ru-RU" sz="2800" b="1" dirty="0" smtClean="0">
                <a:solidFill>
                  <a:srgbClr val="040404"/>
                </a:solidFill>
              </a:rPr>
              <a:t>13</a:t>
            </a:r>
            <a:r>
              <a:rPr lang="ru-RU" sz="2800" dirty="0" smtClean="0">
                <a:solidFill>
                  <a:srgbClr val="040404"/>
                </a:solidFill>
              </a:rPr>
              <a:t> </a:t>
            </a:r>
            <a:r>
              <a:rPr lang="ru-RU" sz="2800" dirty="0" smtClean="0">
                <a:solidFill>
                  <a:srgbClr val="040404"/>
                </a:solidFill>
              </a:rPr>
              <a:t>аспирантов, </a:t>
            </a:r>
          </a:p>
          <a:p>
            <a:pPr indent="447675" algn="just">
              <a:buFont typeface="Arial" pitchFamily="34" charset="0"/>
              <a:buChar char="•"/>
              <a:tabLst>
                <a:tab pos="447675" algn="l"/>
                <a:tab pos="717550" algn="l"/>
              </a:tabLst>
            </a:pPr>
            <a:r>
              <a:rPr lang="ru-RU" sz="2800" b="1" dirty="0" smtClean="0">
                <a:solidFill>
                  <a:srgbClr val="040404"/>
                </a:solidFill>
              </a:rPr>
              <a:t>32</a:t>
            </a:r>
            <a:r>
              <a:rPr lang="ru-RU" sz="2800" dirty="0" smtClean="0">
                <a:solidFill>
                  <a:srgbClr val="040404"/>
                </a:solidFill>
              </a:rPr>
              <a:t> </a:t>
            </a:r>
            <a:r>
              <a:rPr lang="ru-RU" sz="2800" dirty="0" smtClean="0">
                <a:solidFill>
                  <a:srgbClr val="040404"/>
                </a:solidFill>
              </a:rPr>
              <a:t>работающих в Белорусском государственном технологическом </a:t>
            </a:r>
            <a:r>
              <a:rPr lang="ru-RU" sz="2800" dirty="0" smtClean="0">
                <a:solidFill>
                  <a:srgbClr val="040404"/>
                </a:solidFill>
              </a:rPr>
              <a:t>университете</a:t>
            </a:r>
            <a:endParaRPr lang="ru-RU" sz="2800" dirty="0" smtClean="0">
              <a:solidFill>
                <a:srgbClr val="04040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900113" y="404813"/>
            <a:ext cx="7772400" cy="954107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ts val="800"/>
              </a:spcBef>
            </a:pPr>
            <a:r>
              <a:rPr lang="ru-RU" sz="2800" kern="1200" dirty="0" smtClean="0">
                <a:solidFill>
                  <a:srgbClr val="0A0AFF"/>
                </a:solidFill>
                <a:latin typeface="Arial Black" pitchFamily="34" charset="0"/>
                <a:ea typeface="+mn-ea"/>
                <a:cs typeface="+mn-cs"/>
              </a:rPr>
              <a:t>Организация работы с талантливой молодежью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B243F7-9BDA-4316-84A6-49FA392B43F0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17412" name="Picture 1060" descr="ger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7858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1643050"/>
            <a:ext cx="9001156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40404"/>
                </a:solidFill>
                <a:latin typeface="Arial" pitchFamily="34" charset="0"/>
                <a:ea typeface="Times New Roman" pitchFamily="18" charset="0"/>
              </a:rPr>
              <a:t>Указ Президента Республики Беларусь </a:t>
            </a:r>
            <a:br>
              <a:rPr lang="ru-RU" sz="2000" b="1" dirty="0" smtClean="0">
                <a:solidFill>
                  <a:srgbClr val="040404"/>
                </a:solidFill>
                <a:latin typeface="Arial" pitchFamily="34" charset="0"/>
                <a:ea typeface="Times New Roman" pitchFamily="18" charset="0"/>
              </a:rPr>
            </a:br>
            <a:r>
              <a:rPr lang="ru-RU" sz="2000" b="1" dirty="0" smtClean="0">
                <a:solidFill>
                  <a:srgbClr val="040404"/>
                </a:solidFill>
                <a:latin typeface="Arial" pitchFamily="34" charset="0"/>
                <a:ea typeface="Times New Roman" pitchFamily="18" charset="0"/>
              </a:rPr>
              <a:t>№ 199 от 26 апреля 2010 г.</a:t>
            </a:r>
          </a:p>
          <a:p>
            <a:pPr algn="ctr"/>
            <a:r>
              <a:rPr lang="ru-RU" sz="2000" b="1" dirty="0" smtClean="0">
                <a:solidFill>
                  <a:srgbClr val="040404"/>
                </a:solidFill>
                <a:latin typeface="Arial" pitchFamily="34" charset="0"/>
                <a:ea typeface="Times New Roman" pitchFamily="18" charset="0"/>
              </a:rPr>
              <a:t>«О некоторых вопросах формирования, ведения и использования банков данных одаренной и талантливой молодежи »</a:t>
            </a:r>
            <a:r>
              <a:rPr lang="ru-RU" b="1" dirty="0" smtClean="0">
                <a:solidFill>
                  <a:srgbClr val="040404"/>
                </a:solidFill>
                <a:latin typeface="Arial" pitchFamily="34" charset="0"/>
                <a:ea typeface="Times New Roman" pitchFamily="18" charset="0"/>
              </a:rPr>
              <a:t/>
            </a:r>
            <a:br>
              <a:rPr lang="ru-RU" b="1" dirty="0" smtClean="0">
                <a:solidFill>
                  <a:srgbClr val="040404"/>
                </a:solidFill>
                <a:latin typeface="Arial" pitchFamily="34" charset="0"/>
                <a:ea typeface="Times New Roman" pitchFamily="18" charset="0"/>
              </a:rPr>
            </a:br>
            <a:r>
              <a:rPr lang="ru-RU" sz="1400" b="1" dirty="0" smtClean="0">
                <a:solidFill>
                  <a:srgbClr val="040404"/>
                </a:solidFill>
                <a:latin typeface="Arial" pitchFamily="34" charset="0"/>
                <a:ea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40404"/>
                </a:solidFill>
                <a:latin typeface="Arial" pitchFamily="34" charset="0"/>
                <a:ea typeface="Times New Roman" pitchFamily="18" charset="0"/>
              </a:rPr>
            </a:br>
            <a:r>
              <a:rPr lang="ru-RU" sz="1400" b="1" dirty="0" smtClean="0">
                <a:solidFill>
                  <a:srgbClr val="040404"/>
                </a:solidFill>
                <a:latin typeface="Arial" pitchFamily="34" charset="0"/>
                <a:ea typeface="Times New Roman" pitchFamily="18" charset="0"/>
              </a:rPr>
              <a:t>ПОЛОЖЕНИЕ </a:t>
            </a:r>
            <a:br>
              <a:rPr lang="ru-RU" sz="1400" b="1" dirty="0" smtClean="0">
                <a:solidFill>
                  <a:srgbClr val="040404"/>
                </a:solidFill>
                <a:latin typeface="Arial" pitchFamily="34" charset="0"/>
                <a:ea typeface="Times New Roman" pitchFamily="18" charset="0"/>
              </a:rPr>
            </a:br>
            <a:r>
              <a:rPr lang="ru-RU" sz="1400" b="1" dirty="0" smtClean="0">
                <a:solidFill>
                  <a:srgbClr val="040404"/>
                </a:solidFill>
                <a:latin typeface="Arial" pitchFamily="34" charset="0"/>
                <a:ea typeface="Times New Roman" pitchFamily="18" charset="0"/>
              </a:rPr>
              <a:t>о порядке формирования, ведения и использования банков данных одаренной </a:t>
            </a:r>
            <a:br>
              <a:rPr lang="ru-RU" sz="1400" b="1" dirty="0" smtClean="0">
                <a:solidFill>
                  <a:srgbClr val="040404"/>
                </a:solidFill>
                <a:latin typeface="Arial" pitchFamily="34" charset="0"/>
                <a:ea typeface="Times New Roman" pitchFamily="18" charset="0"/>
              </a:rPr>
            </a:br>
            <a:r>
              <a:rPr lang="ru-RU" sz="1400" b="1" dirty="0" smtClean="0">
                <a:solidFill>
                  <a:srgbClr val="040404"/>
                </a:solidFill>
                <a:latin typeface="Arial" pitchFamily="34" charset="0"/>
                <a:ea typeface="Times New Roman" pitchFamily="18" charset="0"/>
              </a:rPr>
              <a:t>и талантливой молодежи </a:t>
            </a:r>
          </a:p>
          <a:p>
            <a:pPr algn="ctr"/>
            <a:r>
              <a:rPr lang="ru-RU" sz="1400" b="1" dirty="0" smtClean="0">
                <a:solidFill>
                  <a:srgbClr val="040404"/>
                </a:solidFill>
                <a:latin typeface="Arial" pitchFamily="34" charset="0"/>
                <a:ea typeface="Times New Roman" pitchFamily="18" charset="0"/>
              </a:rPr>
              <a:t>Утверждено Указом Президента Республики Беларусь</a:t>
            </a:r>
            <a:br>
              <a:rPr lang="ru-RU" sz="1400" b="1" dirty="0" smtClean="0">
                <a:solidFill>
                  <a:srgbClr val="040404"/>
                </a:solidFill>
                <a:latin typeface="Arial" pitchFamily="34" charset="0"/>
                <a:ea typeface="Times New Roman" pitchFamily="18" charset="0"/>
              </a:rPr>
            </a:br>
            <a:r>
              <a:rPr lang="ru-RU" sz="1400" b="1" dirty="0" smtClean="0">
                <a:solidFill>
                  <a:srgbClr val="040404"/>
                </a:solidFill>
                <a:latin typeface="Arial" pitchFamily="34" charset="0"/>
                <a:ea typeface="Times New Roman" pitchFamily="18" charset="0"/>
              </a:rPr>
              <a:t> № 199 от 26.04.2010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>
              <a:solidFill>
                <a:srgbClr val="040404"/>
              </a:solidFill>
              <a:latin typeface="Arial" pitchFamily="34" charset="0"/>
              <a:ea typeface="Times New Roman" pitchFamily="18" charset="0"/>
            </a:endParaRPr>
          </a:p>
          <a:p>
            <a:pPr marL="447675" lvl="0" algn="ctr"/>
            <a:r>
              <a:rPr lang="ru-RU" b="1" dirty="0" smtClean="0">
                <a:solidFill>
                  <a:srgbClr val="040404"/>
                </a:solidFill>
                <a:latin typeface="Arial" pitchFamily="34" charset="0"/>
                <a:ea typeface="Times New Roman" pitchFamily="18" charset="0"/>
              </a:rPr>
              <a:t>Приказ Министра образования № </a:t>
            </a:r>
            <a:r>
              <a:rPr lang="ru-RU" b="1" dirty="0" smtClean="0">
                <a:solidFill>
                  <a:srgbClr val="040404"/>
                </a:solidFill>
                <a:latin typeface="Arial" pitchFamily="34" charset="0"/>
                <a:ea typeface="Times New Roman" pitchFamily="18" charset="0"/>
              </a:rPr>
              <a:t>700 </a:t>
            </a:r>
            <a:r>
              <a:rPr lang="ru-RU" b="1" dirty="0" smtClean="0">
                <a:solidFill>
                  <a:srgbClr val="040404"/>
                </a:solidFill>
                <a:latin typeface="Arial" pitchFamily="34" charset="0"/>
                <a:ea typeface="Times New Roman" pitchFamily="18" charset="0"/>
              </a:rPr>
              <a:t>от </a:t>
            </a:r>
            <a:r>
              <a:rPr lang="ru-RU" b="1" dirty="0" smtClean="0">
                <a:solidFill>
                  <a:srgbClr val="040404"/>
                </a:solidFill>
                <a:latin typeface="Arial" pitchFamily="34" charset="0"/>
                <a:ea typeface="Times New Roman" pitchFamily="18" charset="0"/>
              </a:rPr>
              <a:t>05.09.2014 </a:t>
            </a:r>
            <a:r>
              <a:rPr lang="ru-RU" b="1" dirty="0" smtClean="0">
                <a:solidFill>
                  <a:srgbClr val="040404"/>
                </a:solidFill>
                <a:latin typeface="Arial" pitchFamily="34" charset="0"/>
                <a:ea typeface="Times New Roman" pitchFamily="18" charset="0"/>
              </a:rPr>
              <a:t/>
            </a:r>
            <a:br>
              <a:rPr lang="ru-RU" b="1" dirty="0" smtClean="0">
                <a:solidFill>
                  <a:srgbClr val="040404"/>
                </a:solidFill>
                <a:latin typeface="Arial" pitchFamily="34" charset="0"/>
                <a:ea typeface="Times New Roman" pitchFamily="18" charset="0"/>
              </a:rPr>
            </a:br>
            <a:r>
              <a:rPr lang="ru-RU" b="1" dirty="0" smtClean="0">
                <a:solidFill>
                  <a:srgbClr val="040404"/>
                </a:solidFill>
                <a:latin typeface="Arial" pitchFamily="34" charset="0"/>
                <a:ea typeface="Times New Roman" pitchFamily="18" charset="0"/>
              </a:rPr>
              <a:t>«О формировании, ведении и актуализации банка данных одаренной молодежи»</a:t>
            </a:r>
          </a:p>
          <a:p>
            <a:pPr marL="447675" lvl="0" algn="just"/>
            <a:endParaRPr lang="ru-RU" sz="1200" dirty="0" smtClean="0">
              <a:solidFill>
                <a:srgbClr val="040404"/>
              </a:solidFill>
              <a:latin typeface="Arial" pitchFamily="34" charset="0"/>
            </a:endParaRPr>
          </a:p>
          <a:p>
            <a:pPr marL="447675" lvl="0" algn="just"/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40404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83D73A2-1C51-49E4-B699-17826E6C0F9F}" type="slidenum">
              <a:rPr lang="ru-RU" sz="1400">
                <a:solidFill>
                  <a:schemeClr val="tx1"/>
                </a:solidFill>
                <a:latin typeface="+mn-lt"/>
              </a:rPr>
              <a:pPr algn="r">
                <a:defRPr/>
              </a:pPr>
              <a:t>7</a:t>
            </a:fld>
            <a:endParaRPr lang="ru-RU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8435" name="Заголовок 1"/>
          <p:cNvSpPr>
            <a:spLocks/>
          </p:cNvSpPr>
          <p:nvPr/>
        </p:nvSpPr>
        <p:spPr bwMode="auto">
          <a:xfrm>
            <a:off x="900113" y="277444"/>
            <a:ext cx="7772400" cy="1579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eaLnBrk="0" hangingPunct="0">
              <a:spcBef>
                <a:spcPts val="800"/>
              </a:spcBef>
            </a:pPr>
            <a:r>
              <a:rPr lang="ru-RU" sz="1800" b="1" cap="all" dirty="0" smtClean="0">
                <a:solidFill>
                  <a:srgbClr val="0A0AFF"/>
                </a:solidFill>
                <a:latin typeface="Arial Black" pitchFamily="34" charset="0"/>
              </a:rPr>
              <a:t>Указ Президента Республики Беларусь </a:t>
            </a:r>
            <a:br>
              <a:rPr lang="ru-RU" sz="1800" b="1" cap="all" dirty="0" smtClean="0">
                <a:solidFill>
                  <a:srgbClr val="0A0AFF"/>
                </a:solidFill>
                <a:latin typeface="Arial Black" pitchFamily="34" charset="0"/>
              </a:rPr>
            </a:br>
            <a:r>
              <a:rPr lang="ru-RU" sz="1800" b="1" cap="all" dirty="0" smtClean="0">
                <a:solidFill>
                  <a:srgbClr val="0A0AFF"/>
                </a:solidFill>
                <a:latin typeface="Arial Black" pitchFamily="34" charset="0"/>
              </a:rPr>
              <a:t>№ 199 от 26 апреля 2010 г.</a:t>
            </a:r>
          </a:p>
          <a:p>
            <a:pPr marL="342900" indent="-342900" algn="ctr" eaLnBrk="0" hangingPunct="0">
              <a:spcBef>
                <a:spcPts val="800"/>
              </a:spcBef>
            </a:pPr>
            <a:r>
              <a:rPr lang="ru-RU" sz="1800" b="1" cap="all" dirty="0" smtClean="0">
                <a:solidFill>
                  <a:srgbClr val="0A0AFF"/>
                </a:solidFill>
                <a:latin typeface="Arial Black" pitchFamily="34" charset="0"/>
              </a:rPr>
              <a:t>«О некоторых вопросах формирования, </a:t>
            </a:r>
            <a:br>
              <a:rPr lang="ru-RU" sz="1800" b="1" cap="all" dirty="0" smtClean="0">
                <a:solidFill>
                  <a:srgbClr val="0A0AFF"/>
                </a:solidFill>
                <a:latin typeface="Arial Black" pitchFamily="34" charset="0"/>
              </a:rPr>
            </a:br>
            <a:r>
              <a:rPr lang="ru-RU" sz="1800" b="1" cap="all" dirty="0" smtClean="0">
                <a:solidFill>
                  <a:srgbClr val="0A0AFF"/>
                </a:solidFill>
                <a:latin typeface="Arial Black" pitchFamily="34" charset="0"/>
              </a:rPr>
              <a:t>ведения и использования банков </a:t>
            </a:r>
            <a:br>
              <a:rPr lang="ru-RU" sz="1800" b="1" cap="all" dirty="0" smtClean="0">
                <a:solidFill>
                  <a:srgbClr val="0A0AFF"/>
                </a:solidFill>
                <a:latin typeface="Arial Black" pitchFamily="34" charset="0"/>
              </a:rPr>
            </a:br>
            <a:r>
              <a:rPr lang="ru-RU" sz="1800" b="1" cap="all" dirty="0" smtClean="0">
                <a:solidFill>
                  <a:srgbClr val="0A0AFF"/>
                </a:solidFill>
                <a:latin typeface="Arial Black" pitchFamily="34" charset="0"/>
              </a:rPr>
              <a:t>данных одаренной и талантливой молодежи »</a:t>
            </a:r>
            <a:endParaRPr lang="ru-RU" sz="1800" b="1" cap="all" dirty="0">
              <a:solidFill>
                <a:srgbClr val="0A0AFF"/>
              </a:solidFill>
              <a:latin typeface="Arial Black" pitchFamily="34" charset="0"/>
            </a:endParaRPr>
          </a:p>
        </p:txBody>
      </p:sp>
      <p:pic>
        <p:nvPicPr>
          <p:cNvPr id="18436" name="Picture 1060" descr="ger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7858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00034" y="2000240"/>
            <a:ext cx="8215370" cy="1938992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40404"/>
                </a:solidFill>
              </a:rPr>
              <a:t>п.1. Повысить тарифные ставки (оклады) на 50 процентов молодым специалистам* с высшим образованием, включенным в банки данных одаренной и талантливой молодежи и принятым на работу в организации, финансируемые из бюджета.</a:t>
            </a:r>
            <a:endParaRPr lang="ru-RU" dirty="0">
              <a:solidFill>
                <a:srgbClr val="040404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3857628"/>
            <a:ext cx="8286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040404"/>
                </a:solidFill>
              </a:rPr>
              <a:t>* Для целей данного Указа под молодыми специалистами понимаются выпускники, получившие высшее образование в дневной форме получения образования за счет средств республиканского бюджета либо на условиях оплаты, направленные на работу по распределению.“</a:t>
            </a:r>
            <a:endParaRPr lang="ru-RU" sz="1600" dirty="0">
              <a:solidFill>
                <a:srgbClr val="040404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4929198"/>
            <a:ext cx="8358246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40404"/>
                </a:solidFill>
              </a:rPr>
              <a:t>Махрова </a:t>
            </a:r>
            <a:r>
              <a:rPr lang="ru-RU" dirty="0" smtClean="0">
                <a:solidFill>
                  <a:srgbClr val="040404"/>
                </a:solidFill>
              </a:rPr>
              <a:t>Елена </a:t>
            </a:r>
            <a:r>
              <a:rPr lang="ru-RU" dirty="0" smtClean="0">
                <a:solidFill>
                  <a:srgbClr val="040404"/>
                </a:solidFill>
              </a:rPr>
              <a:t>Васильевна</a:t>
            </a:r>
          </a:p>
          <a:p>
            <a:pPr algn="ctr"/>
            <a:r>
              <a:rPr lang="ru-RU" dirty="0" err="1" smtClean="0">
                <a:solidFill>
                  <a:srgbClr val="040404"/>
                </a:solidFill>
              </a:rPr>
              <a:t>Шуленков</a:t>
            </a:r>
            <a:r>
              <a:rPr lang="ru-RU" dirty="0" smtClean="0">
                <a:solidFill>
                  <a:srgbClr val="040404"/>
                </a:solidFill>
              </a:rPr>
              <a:t> Роман Александрович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83D73A2-1C51-49E4-B699-17826E6C0F9F}" type="slidenum">
              <a:rPr lang="ru-RU" sz="1400">
                <a:solidFill>
                  <a:schemeClr val="tx1"/>
                </a:solidFill>
                <a:latin typeface="+mn-lt"/>
              </a:rPr>
              <a:pPr algn="r">
                <a:defRPr/>
              </a:pPr>
              <a:t>8</a:t>
            </a:fld>
            <a:endParaRPr lang="ru-RU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8435" name="Заголовок 1"/>
          <p:cNvSpPr>
            <a:spLocks/>
          </p:cNvSpPr>
          <p:nvPr/>
        </p:nvSpPr>
        <p:spPr bwMode="auto">
          <a:xfrm>
            <a:off x="900113" y="277444"/>
            <a:ext cx="7772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eaLnBrk="0" hangingPunct="0">
              <a:spcBef>
                <a:spcPts val="800"/>
              </a:spcBef>
            </a:pPr>
            <a:r>
              <a:rPr lang="ru-RU" sz="1800" b="1" cap="all" dirty="0" smtClean="0">
                <a:solidFill>
                  <a:srgbClr val="0A0AFF"/>
                </a:solidFill>
                <a:latin typeface="Arial Black" pitchFamily="34" charset="0"/>
              </a:rPr>
              <a:t>ПОЛОЖЕНИЕ </a:t>
            </a:r>
            <a:br>
              <a:rPr lang="ru-RU" sz="1800" b="1" cap="all" dirty="0" smtClean="0">
                <a:solidFill>
                  <a:srgbClr val="0A0AFF"/>
                </a:solidFill>
                <a:latin typeface="Arial Black" pitchFamily="34" charset="0"/>
              </a:rPr>
            </a:br>
            <a:r>
              <a:rPr lang="ru-RU" sz="1800" b="1" cap="all" dirty="0" smtClean="0">
                <a:solidFill>
                  <a:srgbClr val="0A0AFF"/>
                </a:solidFill>
                <a:latin typeface="Arial Black" pitchFamily="34" charset="0"/>
              </a:rPr>
              <a:t>о порядке формирования, ведения и использования банков данных одаренной </a:t>
            </a:r>
            <a:br>
              <a:rPr lang="ru-RU" sz="1800" b="1" cap="all" dirty="0" smtClean="0">
                <a:solidFill>
                  <a:srgbClr val="0A0AFF"/>
                </a:solidFill>
                <a:latin typeface="Arial Black" pitchFamily="34" charset="0"/>
              </a:rPr>
            </a:br>
            <a:r>
              <a:rPr lang="ru-RU" sz="1800" b="1" cap="all" dirty="0" smtClean="0">
                <a:solidFill>
                  <a:srgbClr val="0A0AFF"/>
                </a:solidFill>
                <a:latin typeface="Arial Black" pitchFamily="34" charset="0"/>
              </a:rPr>
              <a:t>и талантливой молодежи</a:t>
            </a:r>
          </a:p>
        </p:txBody>
      </p:sp>
      <p:pic>
        <p:nvPicPr>
          <p:cNvPr id="18436" name="Picture 1060" descr="ger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7858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28596" y="2049370"/>
            <a:ext cx="8215370" cy="2308324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40404"/>
                </a:solidFill>
              </a:rPr>
              <a:t>Глава 3. п. 15 </a:t>
            </a:r>
            <a:r>
              <a:rPr lang="ru-RU" dirty="0" smtClean="0">
                <a:solidFill>
                  <a:srgbClr val="040404"/>
                </a:solidFill>
              </a:rPr>
              <a:t>Граждане, являющиеся выпускниками государственных учреждений, обеспечивающих получение профессионально-технического, среднего специального образования, и государственных высших учебных заведений, включенные в банки данных одаренной и талантливой молодежи, имеют право на первоочередное распределение.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83D73A2-1C51-49E4-B699-17826E6C0F9F}" type="slidenum">
              <a:rPr lang="ru-RU" sz="1400">
                <a:solidFill>
                  <a:schemeClr val="tx1"/>
                </a:solidFill>
                <a:latin typeface="+mn-lt"/>
              </a:rPr>
              <a:pPr algn="r">
                <a:defRPr/>
              </a:pPr>
              <a:t>9</a:t>
            </a:fld>
            <a:endParaRPr lang="ru-RU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8435" name="Заголовок 1"/>
          <p:cNvSpPr>
            <a:spLocks/>
          </p:cNvSpPr>
          <p:nvPr/>
        </p:nvSpPr>
        <p:spPr bwMode="auto">
          <a:xfrm>
            <a:off x="900113" y="277444"/>
            <a:ext cx="7772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eaLnBrk="0" hangingPunct="0">
              <a:spcBef>
                <a:spcPts val="800"/>
              </a:spcBef>
            </a:pPr>
            <a:r>
              <a:rPr lang="ru-RU" sz="1800" b="1" cap="all" dirty="0" smtClean="0">
                <a:solidFill>
                  <a:srgbClr val="0A0AFF"/>
                </a:solidFill>
                <a:latin typeface="Arial Black" pitchFamily="34" charset="0"/>
              </a:rPr>
              <a:t>ПОЛОЖЕНИЕ </a:t>
            </a:r>
            <a:br>
              <a:rPr lang="ru-RU" sz="1800" b="1" cap="all" dirty="0" smtClean="0">
                <a:solidFill>
                  <a:srgbClr val="0A0AFF"/>
                </a:solidFill>
                <a:latin typeface="Arial Black" pitchFamily="34" charset="0"/>
              </a:rPr>
            </a:br>
            <a:r>
              <a:rPr lang="ru-RU" sz="1800" b="1" cap="all" dirty="0" smtClean="0">
                <a:solidFill>
                  <a:srgbClr val="0A0AFF"/>
                </a:solidFill>
                <a:latin typeface="Arial Black" pitchFamily="34" charset="0"/>
              </a:rPr>
              <a:t>о порядке формирования, ведения и использования банков данных одаренной </a:t>
            </a:r>
            <a:br>
              <a:rPr lang="ru-RU" sz="1800" b="1" cap="all" dirty="0" smtClean="0">
                <a:solidFill>
                  <a:srgbClr val="0A0AFF"/>
                </a:solidFill>
                <a:latin typeface="Arial Black" pitchFamily="34" charset="0"/>
              </a:rPr>
            </a:br>
            <a:r>
              <a:rPr lang="ru-RU" sz="1800" b="1" cap="all" dirty="0" smtClean="0">
                <a:solidFill>
                  <a:srgbClr val="0A0AFF"/>
                </a:solidFill>
                <a:latin typeface="Arial Black" pitchFamily="34" charset="0"/>
              </a:rPr>
              <a:t>и талантливой молодежи</a:t>
            </a:r>
          </a:p>
        </p:txBody>
      </p:sp>
      <p:pic>
        <p:nvPicPr>
          <p:cNvPr id="18436" name="Picture 1060" descr="ger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7858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28596" y="1500174"/>
            <a:ext cx="8215370" cy="1569660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40404"/>
                </a:solidFill>
              </a:rPr>
              <a:t>Глава 3. п. 17 </a:t>
            </a:r>
            <a:r>
              <a:rPr lang="ru-RU" dirty="0" smtClean="0">
                <a:solidFill>
                  <a:srgbClr val="040404"/>
                </a:solidFill>
              </a:rPr>
              <a:t>Руководители государственных органов и иных организаций обеспечивают создание условий для профессионального роста граждан, включенных в банки данных одаренной и талантливой молодежи</a:t>
            </a:r>
          </a:p>
        </p:txBody>
      </p: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571472" y="3489426"/>
            <a:ext cx="8001056" cy="255454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  <a:latin typeface="Arial" pitchFamily="34" charset="0"/>
                <a:ea typeface="Times New Roman" pitchFamily="18" charset="0"/>
              </a:rPr>
              <a:t>Из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  <a:latin typeface="Arial" pitchFamily="34" charset="0"/>
                <a:ea typeface="Times New Roman" pitchFamily="18" charset="0"/>
              </a:rPr>
              <a:t>32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  <a:latin typeface="Arial" pitchFamily="34" charset="0"/>
                <a:ea typeface="Times New Roman" pitchFamily="18" charset="0"/>
              </a:rPr>
              <a:t>работающих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  <a:latin typeface="Arial" pitchFamily="34" charset="0"/>
                <a:ea typeface="Times New Roman" pitchFamily="18" charset="0"/>
              </a:rPr>
              <a:t> в Белорусском государственном технологическом университете: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40404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  <a:latin typeface="Arial" pitchFamily="34" charset="0"/>
                <a:ea typeface="Times New Roman" pitchFamily="18" charset="0"/>
              </a:rPr>
              <a:t>19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  <a:latin typeface="Arial" pitchFamily="34" charset="0"/>
                <a:ea typeface="Times New Roman" pitchFamily="18" charset="0"/>
              </a:rPr>
              <a:t>человек из профессорско-преподавательского состава: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  <a:latin typeface="Arial" pitchFamily="34" charset="0"/>
                <a:ea typeface="Times New Roman" pitchFamily="18" charset="0"/>
              </a:rPr>
              <a:t>11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  <a:latin typeface="Arial" pitchFamily="34" charset="0"/>
                <a:ea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  <a:latin typeface="Arial" pitchFamily="34" charset="0"/>
                <a:ea typeface="Times New Roman" pitchFamily="18" charset="0"/>
              </a:rPr>
              <a:t>ассистентов; 5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  <a:latin typeface="Arial" pitchFamily="34" charset="0"/>
                <a:ea typeface="Times New Roman" pitchFamily="18" charset="0"/>
              </a:rPr>
              <a:t>старших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  <a:latin typeface="Arial" pitchFamily="34" charset="0"/>
                <a:ea typeface="Times New Roman" pitchFamily="18" charset="0"/>
              </a:rPr>
              <a:t>преподавателей, канд. наук;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40404"/>
                </a:solidFill>
                <a:effectLst/>
                <a:latin typeface="Arial" pitchFamily="34" charset="0"/>
                <a:ea typeface="Times New Roman" pitchFamily="18" charset="0"/>
              </a:rPr>
              <a:t> 1 доцент, канд. </a:t>
            </a:r>
            <a:r>
              <a:rPr lang="ru-RU" sz="2000" dirty="0" smtClean="0">
                <a:solidFill>
                  <a:srgbClr val="040404"/>
                </a:solidFill>
                <a:latin typeface="Arial" pitchFamily="34" charset="0"/>
                <a:ea typeface="Times New Roman" pitchFamily="18" charset="0"/>
              </a:rPr>
              <a:t>н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40404"/>
                </a:solidFill>
                <a:effectLst/>
                <a:latin typeface="Arial" pitchFamily="34" charset="0"/>
                <a:ea typeface="Times New Roman" pitchFamily="18" charset="0"/>
              </a:rPr>
              <a:t>аук;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  <a:latin typeface="Arial" pitchFamily="34" charset="0"/>
                <a:ea typeface="Times New Roman" pitchFamily="18" charset="0"/>
              </a:rPr>
              <a:t>  2 - в отпуске по уходу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40404"/>
                </a:solidFill>
                <a:effectLst/>
                <a:latin typeface="Arial" pitchFamily="34" charset="0"/>
                <a:ea typeface="Times New Roman" pitchFamily="18" charset="0"/>
              </a:rPr>
              <a:t> за ребенком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  <a:latin typeface="Arial" pitchFamily="34" charset="0"/>
                <a:ea typeface="Times New Roman" pitchFamily="18" charset="0"/>
              </a:rPr>
              <a:t>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40404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  <a:latin typeface="Arial" pitchFamily="34" charset="0"/>
                <a:ea typeface="Times New Roman" pitchFamily="18" charset="0"/>
              </a:rPr>
              <a:t>12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  <a:latin typeface="Arial" pitchFamily="34" charset="0"/>
                <a:ea typeface="Times New Roman" pitchFamily="18" charset="0"/>
              </a:rPr>
              <a:t>человек являются научными сотрудниками: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  <a:latin typeface="Arial" pitchFamily="34" charset="0"/>
                <a:ea typeface="Times New Roman" pitchFamily="18" charset="0"/>
              </a:rPr>
              <a:t>9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  <a:latin typeface="Arial" pitchFamily="34" charset="0"/>
                <a:ea typeface="Times New Roman" pitchFamily="18" charset="0"/>
              </a:rPr>
              <a:t> младших научных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  <a:latin typeface="Arial" pitchFamily="34" charset="0"/>
                <a:ea typeface="Times New Roman" pitchFamily="18" charset="0"/>
              </a:rPr>
              <a:t>сотрудников; 1 м.н.с., к. н.;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  <a:latin typeface="Arial" pitchFamily="34" charset="0"/>
                <a:ea typeface="Times New Roman" pitchFamily="18" charset="0"/>
              </a:rPr>
              <a:t>1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  <a:latin typeface="Arial" pitchFamily="34" charset="0"/>
                <a:ea typeface="Times New Roman" pitchFamily="18" charset="0"/>
              </a:rPr>
              <a:t>- инженер; 1 – в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40404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  <a:latin typeface="Arial" pitchFamily="34" charset="0"/>
                <a:ea typeface="Times New Roman" pitchFamily="18" charset="0"/>
              </a:rPr>
              <a:t>отпуске по уходу за ребенком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Электронная паутина">
  <a:themeElements>
    <a:clrScheme name="Электронная паутина 1">
      <a:dk1>
        <a:srgbClr val="000044"/>
      </a:dk1>
      <a:lt1>
        <a:srgbClr val="FFFFFF"/>
      </a:lt1>
      <a:dk2>
        <a:srgbClr val="000066"/>
      </a:dk2>
      <a:lt2>
        <a:srgbClr val="FFCC00"/>
      </a:lt2>
      <a:accent1>
        <a:srgbClr val="9CE157"/>
      </a:accent1>
      <a:accent2>
        <a:srgbClr val="2663A0"/>
      </a:accent2>
      <a:accent3>
        <a:srgbClr val="AAAAB8"/>
      </a:accent3>
      <a:accent4>
        <a:srgbClr val="DADADA"/>
      </a:accent4>
      <a:accent5>
        <a:srgbClr val="CBEEB4"/>
      </a:accent5>
      <a:accent6>
        <a:srgbClr val="215991"/>
      </a:accent6>
      <a:hlink>
        <a:srgbClr val="F98D43"/>
      </a:hlink>
      <a:folHlink>
        <a:srgbClr val="CC3300"/>
      </a:folHlink>
    </a:clrScheme>
    <a:fontScheme name="Электронная паутин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rgbClr val="FF7C8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rgbClr val="FF7C8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Электронная паутина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12289</TotalTime>
  <Words>723</Words>
  <Application>Microsoft Office PowerPoint</Application>
  <PresentationFormat>Экран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Электронная паутина</vt:lpstr>
      <vt:lpstr>Слайд 1</vt:lpstr>
      <vt:lpstr>Общие сведения</vt:lpstr>
      <vt:lpstr>Общие сведения</vt:lpstr>
      <vt:lpstr>Общие сведения</vt:lpstr>
      <vt:lpstr>Общие сведения</vt:lpstr>
      <vt:lpstr>Организация работы с талантливой молодежью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bsu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Совершенствование системы управления качеством образования в Белорусском государственном университете</dc:title>
  <dc:creator>Snopok</dc:creator>
  <cp:lastModifiedBy>Admin</cp:lastModifiedBy>
  <cp:revision>2572</cp:revision>
  <dcterms:created xsi:type="dcterms:W3CDTF">2003-05-26T14:49:44Z</dcterms:created>
  <dcterms:modified xsi:type="dcterms:W3CDTF">2014-12-10T14:12:29Z</dcterms:modified>
</cp:coreProperties>
</file>