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37" autoAdjust="0"/>
    <p:restoredTop sz="94660"/>
  </p:normalViewPr>
  <p:slideViewPr>
    <p:cSldViewPr>
      <p:cViewPr>
        <p:scale>
          <a:sx n="85" d="100"/>
          <a:sy n="85" d="100"/>
        </p:scale>
        <p:origin x="-116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07957557936837E-2"/>
          <c:y val="2.4149040971264107E-2"/>
          <c:w val="0.86774034824594282"/>
          <c:h val="0.839664993332144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студентов, занесенных в архив</c:v>
                </c:pt>
              </c:strCache>
            </c:strRef>
          </c:tx>
          <c:dLbls>
            <c:dLbl>
              <c:idx val="6"/>
              <c:layout>
                <c:manualLayout>
                  <c:x val="-8.7719298245614048E-3"/>
                  <c:y val="2.1750955329360852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Лист1!$A$2:$A$22</c:f>
              <c:strCache>
                <c:ptCount val="21"/>
                <c:pt idx="0">
                  <c:v>Академия МВД</c:v>
                </c:pt>
                <c:pt idx="1">
                  <c:v>Академия Управления </c:v>
                </c:pt>
                <c:pt idx="2">
                  <c:v>БарГУ</c:v>
                </c:pt>
                <c:pt idx="3">
                  <c:v>БГМУ</c:v>
                </c:pt>
                <c:pt idx="4">
                  <c:v>БГСХА</c:v>
                </c:pt>
                <c:pt idx="5">
                  <c:v>БГУИР</c:v>
                </c:pt>
                <c:pt idx="6">
                  <c:v>БГУ</c:v>
                </c:pt>
                <c:pt idx="7">
                  <c:v>БГЭУ</c:v>
                </c:pt>
                <c:pt idx="8">
                  <c:v>БНТУ</c:v>
                </c:pt>
                <c:pt idx="9">
                  <c:v>БрГТУ</c:v>
                </c:pt>
                <c:pt idx="10">
                  <c:v>ВитГМУ</c:v>
                </c:pt>
                <c:pt idx="11">
                  <c:v>ВитГТУ</c:v>
                </c:pt>
                <c:pt idx="12">
                  <c:v>ВитГУ_Машерова</c:v>
                </c:pt>
                <c:pt idx="13">
                  <c:v>ГомГМУ</c:v>
                </c:pt>
                <c:pt idx="14">
                  <c:v>ГомГТУ_Сухого</c:v>
                </c:pt>
                <c:pt idx="15">
                  <c:v>ГомГУ_Скорины</c:v>
                </c:pt>
                <c:pt idx="16">
                  <c:v>ГрГАУ</c:v>
                </c:pt>
                <c:pt idx="17">
                  <c:v>ГрГУ_Купалы</c:v>
                </c:pt>
                <c:pt idx="18">
                  <c:v>КИИ МЧС</c:v>
                </c:pt>
                <c:pt idx="19">
                  <c:v>МГЛУ</c:v>
                </c:pt>
                <c:pt idx="20">
                  <c:v>ПолГУ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</c:v>
                </c:pt>
                <c:pt idx="1">
                  <c:v>11</c:v>
                </c:pt>
                <c:pt idx="2">
                  <c:v>4</c:v>
                </c:pt>
                <c:pt idx="3">
                  <c:v>49</c:v>
                </c:pt>
                <c:pt idx="4">
                  <c:v>1</c:v>
                </c:pt>
                <c:pt idx="5">
                  <c:v>56</c:v>
                </c:pt>
                <c:pt idx="6">
                  <c:v>209</c:v>
                </c:pt>
                <c:pt idx="7">
                  <c:v>44</c:v>
                </c:pt>
                <c:pt idx="8">
                  <c:v>29</c:v>
                </c:pt>
                <c:pt idx="9">
                  <c:v>5</c:v>
                </c:pt>
                <c:pt idx="10">
                  <c:v>19</c:v>
                </c:pt>
                <c:pt idx="11">
                  <c:v>3</c:v>
                </c:pt>
                <c:pt idx="12">
                  <c:v>6</c:v>
                </c:pt>
                <c:pt idx="13">
                  <c:v>3</c:v>
                </c:pt>
                <c:pt idx="14">
                  <c:v>1</c:v>
                </c:pt>
                <c:pt idx="15">
                  <c:v>5</c:v>
                </c:pt>
                <c:pt idx="16">
                  <c:v>1</c:v>
                </c:pt>
                <c:pt idx="17">
                  <c:v>14</c:v>
                </c:pt>
                <c:pt idx="18">
                  <c:v>1</c:v>
                </c:pt>
                <c:pt idx="19">
                  <c:v>55</c:v>
                </c:pt>
                <c:pt idx="2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поступивших в УВО</c:v>
                </c:pt>
              </c:strCache>
            </c:strRef>
          </c:tx>
          <c:dLbls>
            <c:dLbl>
              <c:idx val="1"/>
              <c:layout>
                <c:manualLayout>
                  <c:x val="5.8479532163742704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7.3099415204678445E-3"/>
                  <c:y val="-4.3501910658721747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0233918128654953E-2"/>
                  <c:y val="-7.9752581565695816E-17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7.3099415204678445E-3"/>
                  <c:y val="-2.1750955329360852E-3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7.3099415204678445E-3"/>
                  <c:y val="-6.5252865988082494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Лист1!$A$2:$A$22</c:f>
              <c:strCache>
                <c:ptCount val="21"/>
                <c:pt idx="0">
                  <c:v>Академия МВД</c:v>
                </c:pt>
                <c:pt idx="1">
                  <c:v>Академия Управления </c:v>
                </c:pt>
                <c:pt idx="2">
                  <c:v>БарГУ</c:v>
                </c:pt>
                <c:pt idx="3">
                  <c:v>БГМУ</c:v>
                </c:pt>
                <c:pt idx="4">
                  <c:v>БГСХА</c:v>
                </c:pt>
                <c:pt idx="5">
                  <c:v>БГУИР</c:v>
                </c:pt>
                <c:pt idx="6">
                  <c:v>БГУ</c:v>
                </c:pt>
                <c:pt idx="7">
                  <c:v>БГЭУ</c:v>
                </c:pt>
                <c:pt idx="8">
                  <c:v>БНТУ</c:v>
                </c:pt>
                <c:pt idx="9">
                  <c:v>БрГТУ</c:v>
                </c:pt>
                <c:pt idx="10">
                  <c:v>ВитГМУ</c:v>
                </c:pt>
                <c:pt idx="11">
                  <c:v>ВитГТУ</c:v>
                </c:pt>
                <c:pt idx="12">
                  <c:v>ВитГУ_Машерова</c:v>
                </c:pt>
                <c:pt idx="13">
                  <c:v>ГомГМУ</c:v>
                </c:pt>
                <c:pt idx="14">
                  <c:v>ГомГТУ_Сухого</c:v>
                </c:pt>
                <c:pt idx="15">
                  <c:v>ГомГУ_Скорины</c:v>
                </c:pt>
                <c:pt idx="16">
                  <c:v>ГрГАУ</c:v>
                </c:pt>
                <c:pt idx="17">
                  <c:v>ГрГУ_Купалы</c:v>
                </c:pt>
                <c:pt idx="18">
                  <c:v>КИИ МЧС</c:v>
                </c:pt>
                <c:pt idx="19">
                  <c:v>МГЛУ</c:v>
                </c:pt>
                <c:pt idx="20">
                  <c:v>ПолГУ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6</c:v>
                </c:pt>
                <c:pt idx="1">
                  <c:v>14</c:v>
                </c:pt>
                <c:pt idx="2">
                  <c:v>7</c:v>
                </c:pt>
                <c:pt idx="3">
                  <c:v>62</c:v>
                </c:pt>
                <c:pt idx="4">
                  <c:v>4</c:v>
                </c:pt>
                <c:pt idx="5">
                  <c:v>62</c:v>
                </c:pt>
                <c:pt idx="6">
                  <c:v>253</c:v>
                </c:pt>
                <c:pt idx="7">
                  <c:v>48</c:v>
                </c:pt>
                <c:pt idx="8">
                  <c:v>37</c:v>
                </c:pt>
                <c:pt idx="9">
                  <c:v>5</c:v>
                </c:pt>
                <c:pt idx="10">
                  <c:v>21</c:v>
                </c:pt>
                <c:pt idx="11">
                  <c:v>5</c:v>
                </c:pt>
                <c:pt idx="12">
                  <c:v>8</c:v>
                </c:pt>
                <c:pt idx="13">
                  <c:v>5</c:v>
                </c:pt>
                <c:pt idx="14">
                  <c:v>7</c:v>
                </c:pt>
                <c:pt idx="15">
                  <c:v>7</c:v>
                </c:pt>
                <c:pt idx="16">
                  <c:v>2</c:v>
                </c:pt>
                <c:pt idx="17">
                  <c:v>19</c:v>
                </c:pt>
                <c:pt idx="18">
                  <c:v>3</c:v>
                </c:pt>
                <c:pt idx="19">
                  <c:v>60</c:v>
                </c:pt>
                <c:pt idx="20">
                  <c:v>7</c:v>
                </c:pt>
              </c:numCache>
            </c:numRef>
          </c:val>
        </c:ser>
        <c:dLbls>
          <c:showVal val="1"/>
        </c:dLbls>
        <c:axId val="63004032"/>
        <c:axId val="63026304"/>
      </c:barChart>
      <c:catAx>
        <c:axId val="6300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3026304"/>
        <c:crosses val="autoZero"/>
        <c:auto val="1"/>
        <c:lblAlgn val="ctr"/>
        <c:lblOffset val="100"/>
      </c:catAx>
      <c:valAx>
        <c:axId val="63026304"/>
        <c:scaling>
          <c:orientation val="minMax"/>
        </c:scaling>
        <c:axPos val="l"/>
        <c:majorGridlines/>
        <c:numFmt formatCode="General" sourceLinked="1"/>
        <c:tickLblPos val="nextTo"/>
        <c:crossAx val="6300403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0508886016113671"/>
          <c:y val="0.1521652259899102"/>
          <c:w val="0.53973936093809172"/>
          <c:h val="0.13998177098040798"/>
        </c:manualLayout>
      </c:layout>
    </c:legend>
    <c:plotVisOnly val="1"/>
  </c:chart>
  <c:spPr>
    <a:noFill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9624D-C07E-46CA-90C4-CDFD01BB9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13D7-CF47-49D2-BE23-2620CE291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0D67D-79E1-4E7C-8943-D61F0EB5C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4938" y="2116138"/>
            <a:ext cx="8896350" cy="413543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5EED-481B-4A02-BC8A-97C09A584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3FFB-A695-4AD9-A245-CB86D8A06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9221-CC93-43D3-B219-A1C4D0826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D4A2-6037-4C0F-88CC-5A4F91DAD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68ED-4A72-46B3-84C9-72B06D9DA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68A6-CAD9-4B74-9A2D-42D76AF0A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01C7-A0E7-47AC-A571-0A92A4A0E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904-C4E3-42A9-9235-9CDB455D5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F6FF-37F3-4DE4-ABC1-5A10A42E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60422" name="Freeform 6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3" name="Freeform 7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6" name="Freeform 10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7" name="Freeform 11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60429" name="Freeform 13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0" name="Freeform 14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1" name="Freeform 15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2" name="Freeform 16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109" name="Group 18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60435" name="Freeform 19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6" name="Freeform 20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7" name="Freeform 21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8" name="Freeform 22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9" name="Freeform 23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04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8093551-28CC-4DF0-9BE8-2786C56C4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974013" cy="2590800"/>
          </a:xfrm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ru-RU" sz="3500" b="1" smtClean="0"/>
              <a:t/>
            </a:r>
            <a:br>
              <a:rPr lang="ru-RU" sz="3500" b="1" smtClean="0"/>
            </a:br>
            <a:r>
              <a:rPr lang="ru-RU" sz="3500" b="1" smtClean="0"/>
              <a:t/>
            </a:r>
            <a:br>
              <a:rPr lang="ru-RU" sz="3500" b="1" smtClean="0"/>
            </a:br>
            <a:r>
              <a:rPr lang="ru-RU" sz="3500" b="1" smtClean="0"/>
              <a:t>ТЕХНИЧЕСКИЕ И ОРГАНИЗАЦИОННЫЕ АСПЕКТЫ ВЕДЕНИЯ И ИСПОЛЬЗОВАНИЯ БАЗЫ ДАННЫХ ОДАРЕННОЙ МОЛОДЕЖИ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036050" cy="1350963"/>
          </a:xfrm>
        </p:spPr>
        <p:txBody>
          <a:bodyPr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Численность лиц, отмеченных </a:t>
            </a:r>
            <a:r>
              <a:rPr lang="ru-RU" sz="3600" dirty="0" err="1" smtClean="0"/>
              <a:t>спецфондом</a:t>
            </a:r>
            <a:r>
              <a:rPr lang="ru-RU" sz="3600" dirty="0" smtClean="0"/>
              <a:t> Президента РБ (</a:t>
            </a:r>
            <a:r>
              <a:rPr lang="ru-RU" sz="2000" dirty="0" smtClean="0"/>
              <a:t>всего 4792</a:t>
            </a:r>
            <a:r>
              <a:rPr lang="ru-RU" sz="3600" dirty="0" smtClean="0"/>
              <a:t>)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247650" y="1698625"/>
          <a:ext cx="8716963" cy="4322763"/>
        </p:xfrm>
        <a:graphic>
          <a:graphicData uri="http://schemas.openxmlformats.org/presentationml/2006/ole">
            <p:oleObj spid="_x0000_s1026" name="Диаграмма" r:id="rId3" imgW="8620077" imgH="3429000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323528" y="404664"/>
            <a:ext cx="3312368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-8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УО облисполкома,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-80" dirty="0" smtClean="0">
                <a:solidFill>
                  <a:schemeClr val="bg1">
                    <a:lumMod val="50000"/>
                  </a:schemeClr>
                </a:solidFill>
              </a:rPr>
              <a:t>Комитет по образованию</a:t>
            </a:r>
            <a:endParaRPr kumimoji="0" lang="ru-RU" sz="2000" b="1" i="0" u="none" strike="noStrike" cap="none" spc="-80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5004048" y="188640"/>
            <a:ext cx="3744416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15 августа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информирование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АПО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и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РИПО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поступлении выпускников УОСО, УПТО и УССО в УВО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39552" y="1772816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АПО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39552" y="3356992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РИВШ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39552" y="5013176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ГИАЦ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004048" y="1772816"/>
            <a:ext cx="3744416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20 августа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информирование </a:t>
            </a:r>
            <a:r>
              <a:rPr kumimoji="0" lang="ru-RU" sz="1800" b="1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РИВШ</a:t>
            </a: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и </a:t>
            </a:r>
            <a:r>
              <a:rPr kumimoji="0" lang="ru-RU" sz="1800" b="1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ГИАЦ</a:t>
            </a: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поступлении в УВО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004048" y="3356992"/>
            <a:ext cx="3744416" cy="1296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25 августа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информирование </a:t>
            </a:r>
            <a:r>
              <a:rPr kumimoji="0" lang="ru-RU" sz="1800" b="1" i="0" u="none" strike="noStrike" cap="none" spc="-7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УВО</a:t>
            </a:r>
            <a:r>
              <a:rPr kumimoji="0" lang="ru-RU" sz="1800" b="0" i="0" u="none" strike="noStrike" cap="none" spc="-7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-8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выпускниках УОСО, УПТО и УССО, поступивших в УВО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004048" y="4941168"/>
            <a:ext cx="3744416" cy="1631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 сентября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актуализация БД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выпускниках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УОСО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УПТО и УССО, поступивших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в УВО и передача в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РИВШ</a:t>
            </a:r>
          </a:p>
        </p:txBody>
      </p:sp>
      <p:sp>
        <p:nvSpPr>
          <p:cNvPr id="15" name="Стрелка вправо 14"/>
          <p:cNvSpPr/>
          <p:nvPr/>
        </p:nvSpPr>
        <p:spPr bwMode="auto">
          <a:xfrm>
            <a:off x="3779912" y="764704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3635896" y="2276872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3635896" y="3861048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3635896" y="5445224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932040" y="260648"/>
            <a:ext cx="3888432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10 сентября </a:t>
            </a:r>
          </a:p>
          <a:p>
            <a:r>
              <a:rPr lang="ru-RU" sz="1800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внесение в </a:t>
            </a:r>
            <a:r>
              <a:rPr lang="ru-RU" sz="1800" b="1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РИВШ</a:t>
            </a:r>
            <a:r>
              <a:rPr lang="ru-RU" sz="1800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сведений о студентах 1-го курса, включённых в БД в период обучения в УОСО, УПТО и УССО,  по форме ОД-2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11560" y="2708920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РИВШ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11560" y="5085184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-40" dirty="0" smtClean="0">
                <a:solidFill>
                  <a:schemeClr val="bg1">
                    <a:lumMod val="50000"/>
                  </a:schemeClr>
                </a:solidFill>
              </a:rPr>
              <a:t>Руководителям УВО</a:t>
            </a:r>
            <a:endParaRPr kumimoji="0" lang="ru-RU" sz="2000" b="1" i="0" u="none" strike="noStrike" cap="none" spc="-40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004048" y="2420888"/>
            <a:ext cx="3744416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15 сентября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внесение в </a:t>
            </a:r>
            <a:r>
              <a:rPr kumimoji="0" lang="ru-RU" sz="1800" b="1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ГИАЦ</a:t>
            </a: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обновлённых сведений по форме ОД-2 о лицах, включённых в БД в период обучения в УОСО, УПТО и УССО, и поступивших в УВО в текущем году</a:t>
            </a: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004048" y="5013176"/>
            <a:ext cx="3744416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 октября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информирование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РИВШ</a:t>
            </a:r>
            <a:r>
              <a:rPr kumimoji="0" lang="ru-RU" sz="1800" b="0" i="0" u="none" strike="noStrike" cap="none" spc="-7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-8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месте работы  (поступлении в магистратуру, аспирантуру) выпускников УВО</a:t>
            </a:r>
          </a:p>
        </p:txBody>
      </p:sp>
      <p:sp>
        <p:nvSpPr>
          <p:cNvPr id="15" name="Стрелка вправо 14"/>
          <p:cNvSpPr/>
          <p:nvPr/>
        </p:nvSpPr>
        <p:spPr bwMode="auto">
          <a:xfrm>
            <a:off x="3707904" y="1052736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3635896" y="3284984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3635896" y="5589240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611560" y="620688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-40" dirty="0" smtClean="0">
                <a:solidFill>
                  <a:schemeClr val="bg1">
                    <a:lumMod val="50000"/>
                  </a:schemeClr>
                </a:solidFill>
              </a:rPr>
              <a:t>Руководителям УВО</a:t>
            </a:r>
            <a:endParaRPr kumimoji="0" lang="ru-RU" sz="2000" b="1" i="0" u="none" strike="noStrike" cap="none" spc="-40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932040" y="620688"/>
            <a:ext cx="3744416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20 декабря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представление в госорганы списков работающих граждан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39552" y="4725144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РИВШ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004048" y="2060848"/>
            <a:ext cx="3744416" cy="23762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10 января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представление информации в  </a:t>
            </a:r>
            <a:r>
              <a:rPr kumimoji="0" lang="ru-RU" sz="1800" b="1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РИВШ</a:t>
            </a:r>
            <a:r>
              <a:rPr kumimoji="0" lang="ru-RU" sz="1800" b="0" i="0" u="none" strike="noStrike" cap="none" spc="-4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 работающих по форме 103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передача в </a:t>
            </a:r>
            <a:r>
              <a:rPr lang="ru-RU" sz="1800" b="1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РИВШ</a:t>
            </a:r>
            <a:r>
              <a:rPr lang="ru-RU" sz="1800" spc="-4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выделенной части БД соответствующего  УВО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076056" y="4797152"/>
            <a:ext cx="3744416" cy="1296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До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10 февраля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передача в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ГИАЦ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актуализированного БД</a:t>
            </a:r>
            <a:endParaRPr kumimoji="0" lang="ru-RU" sz="1800" b="0" i="0" u="none" strike="noStrike" cap="none" spc="-80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" name="Стрелка вправо 14"/>
          <p:cNvSpPr/>
          <p:nvPr/>
        </p:nvSpPr>
        <p:spPr bwMode="auto">
          <a:xfrm>
            <a:off x="3779912" y="1052736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3851920" y="2924944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3635896" y="5157192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11560" y="620688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РИВШ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51520" y="2636912"/>
            <a:ext cx="3384376" cy="14401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-6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УО облисполкома,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-60" dirty="0" smtClean="0">
                <a:solidFill>
                  <a:schemeClr val="bg1">
                    <a:lumMod val="50000"/>
                  </a:schemeClr>
                </a:solidFill>
              </a:rPr>
              <a:t>Комитет по образованию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-6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Руководителям УВО</a:t>
            </a:r>
          </a:p>
        </p:txBody>
      </p:sp>
      <p:sp>
        <p:nvSpPr>
          <p:cNvPr id="18" name="Стрелка вправо 17"/>
          <p:cNvSpPr/>
          <p:nvPr/>
        </p:nvSpPr>
        <p:spPr bwMode="auto">
          <a:xfrm rot="20430368">
            <a:off x="3847055" y="3233039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3851920" y="3573016"/>
            <a:ext cx="100811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755576" y="2852936"/>
            <a:ext cx="7560840" cy="374441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    Внесение в свои банки данных сведений о лицах, включенных в банк данных одарённой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молодёжи, по форме ОД-2 в соответствии с решением совета специального фонда Президента Республики Беларусь по социальной поддержке одарённых учащихся и студентов в течение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20 календарных дней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с момента получения распоряжения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Президента Республики Беларусь об утверждении этого решения и в течение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25 календарных дней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представление своих актуализированных банков данных в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РИВШ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с передачей карточек учета по форме ”ОД-2“.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203848" y="908720"/>
            <a:ext cx="2808312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-40" dirty="0" smtClean="0">
                <a:solidFill>
                  <a:schemeClr val="bg1">
                    <a:lumMod val="50000"/>
                  </a:schemeClr>
                </a:solidFill>
              </a:rPr>
              <a:t>Руководителям УВО</a:t>
            </a:r>
            <a:endParaRPr kumimoji="0" lang="ru-RU" sz="2000" b="1" i="0" u="none" strike="noStrike" cap="none" spc="-40" normalizeH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Стрелка вправо 3"/>
          <p:cNvSpPr/>
          <p:nvPr/>
        </p:nvSpPr>
        <p:spPr bwMode="auto">
          <a:xfrm rot="5400000">
            <a:off x="4330090" y="2388574"/>
            <a:ext cx="504056" cy="142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742950" y="-85725"/>
          <a:ext cx="7658100" cy="702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040831-malinova">
  <a:themeElements>
    <a:clrScheme name="040831-malinova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40831-malinov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arrow" w="sm" len="sm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arrow" w="sm" len="sm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0831-malinova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831-malinova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831-malinov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831-malinova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831-malinova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272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040831-malinova</vt:lpstr>
      <vt:lpstr>Диаграмма</vt:lpstr>
      <vt:lpstr>  ТЕХНИЧЕСКИЕ И ОРГАНИЗАЦИОННЫЕ АСПЕКТЫ ВЕДЕНИЯ И ИСПОЛЬЗОВАНИЯ БАЗЫ ДАННЫХ ОДАРЕННОЙ МОЛОДЕЖИ </vt:lpstr>
      <vt:lpstr> Численность лиц, отмеченных спецфондом Президента РБ (всего 4792) 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МЕТОДЫ В УЧЕБНО-ВОСПИТАТЕЛЬНОМ ПРОЦЕССЕ ВУЗА</dc:title>
  <dc:creator>Victiria</dc:creator>
  <cp:lastModifiedBy>Admin</cp:lastModifiedBy>
  <cp:revision>28</cp:revision>
  <dcterms:created xsi:type="dcterms:W3CDTF">2009-05-12T07:20:44Z</dcterms:created>
  <dcterms:modified xsi:type="dcterms:W3CDTF">2014-12-11T06:40:32Z</dcterms:modified>
</cp:coreProperties>
</file>