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72" r:id="rId8"/>
    <p:sldId id="273" r:id="rId9"/>
    <p:sldId id="262" r:id="rId10"/>
    <p:sldId id="267" r:id="rId11"/>
    <p:sldId id="274" r:id="rId12"/>
    <p:sldId id="268" r:id="rId13"/>
    <p:sldId id="276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A5851-B9FD-4D8C-9FAE-B0BF690370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9346C-2C60-4A6E-AF85-86FEA7AAD29F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Arial" pitchFamily="34" charset="0"/>
              <a:cs typeface="Arial" pitchFamily="34" charset="0"/>
            </a:rPr>
            <a:t>своевременно выявлять молодых людей, имеющих выдающиеся способности;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68A1452-6DCE-4425-9135-B1999CC5ECC3}" type="parTrans" cxnId="{CCBD135B-A703-4F4C-8DEE-5311B4E05986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8D2DB6F-251D-49AD-B5EA-092D3BF4995C}" type="sibTrans" cxnId="{CCBD135B-A703-4F4C-8DEE-5311B4E05986}">
      <dgm:prSet/>
      <dgm:spPr/>
      <dgm:t>
        <a:bodyPr/>
        <a:lstStyle/>
        <a:p>
          <a:pPr algn="l"/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DDCDC0FC-F3E4-4ED0-8E17-8C1884E93DCA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Arial" pitchFamily="34" charset="0"/>
              <a:cs typeface="Arial" pitchFamily="34" charset="0"/>
            </a:rPr>
            <a:t>создать условия, способствующие всестороннему  (интеллектуальному, культурно-эстетическому, духовному, творческому) развитию личности каждого студента с целью его самоопределения, самореализации и успешной социализации;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BEC9B56-50D8-4B58-9B07-56F6A2A077D0}" type="parTrans" cxnId="{80C3FA94-D7D8-435B-A58F-1942795EA113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C57C1989-DC1F-474A-8EE2-FEC2DCBCA3D0}" type="sibTrans" cxnId="{80C3FA94-D7D8-435B-A58F-1942795EA113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DFD07B7-FE83-4574-9C5E-4A7EF6596736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Arial" pitchFamily="34" charset="0"/>
              <a:cs typeface="Arial" pitchFamily="34" charset="0"/>
            </a:rPr>
            <a:t>оказывать поддержку одарённой молодёжи (психологическую, методическую, материальную);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AEF02E7-2633-46A9-A6C3-7A60B0B3A343}" type="parTrans" cxnId="{09094624-98A5-49AF-81E6-FC464E3790E5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68DBB263-34EA-450F-BF6C-CC5299C2DB04}" type="sibTrans" cxnId="{09094624-98A5-49AF-81E6-FC464E3790E5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A2FF42F-8DC9-4486-BD5A-CDE8EED5AB93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Arial" pitchFamily="34" charset="0"/>
              <a:cs typeface="Arial" pitchFamily="34" charset="0"/>
            </a:rPr>
            <a:t>привлекать     одарённую    молодёжь   к    научно-исследовательской,      инновационной   преподавательской,  административной,   социальной деятельности с целью формирования перспективного кадрового потенциала.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30E0456-64CF-4A9A-8B5D-3E9DF4E8E144}" type="parTrans" cxnId="{6DBDC1FD-64E1-4109-85D9-CCA61539622D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0369ED21-90CD-46DF-BA83-CE73B9AE1DE9}" type="sibTrans" cxnId="{6DBDC1FD-64E1-4109-85D9-CCA61539622D}">
      <dgm:prSet/>
      <dgm:spPr/>
      <dgm:t>
        <a:bodyPr/>
        <a:lstStyle/>
        <a:p>
          <a:pPr algn="l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400B50F1-0EAF-417D-BC18-03BCF5A9A8E2}" type="pres">
      <dgm:prSet presAssocID="{9BEA5851-B9FD-4D8C-9FAE-B0BF690370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EBE5189-8A08-4046-9AEF-5BA454ED89AB}" type="pres">
      <dgm:prSet presAssocID="{9BEA5851-B9FD-4D8C-9FAE-B0BF690370B0}" presName="Name1" presStyleCnt="0"/>
      <dgm:spPr/>
    </dgm:pt>
    <dgm:pt modelId="{F35DBAB6-95B1-407C-979E-9008990D30C2}" type="pres">
      <dgm:prSet presAssocID="{9BEA5851-B9FD-4D8C-9FAE-B0BF690370B0}" presName="cycle" presStyleCnt="0"/>
      <dgm:spPr/>
    </dgm:pt>
    <dgm:pt modelId="{3727DD78-27DD-4A6B-B5BC-3EB0B1754459}" type="pres">
      <dgm:prSet presAssocID="{9BEA5851-B9FD-4D8C-9FAE-B0BF690370B0}" presName="srcNode" presStyleLbl="node1" presStyleIdx="0" presStyleCnt="4"/>
      <dgm:spPr/>
    </dgm:pt>
    <dgm:pt modelId="{40F34619-8A4F-424A-BA81-0874F0377FAC}" type="pres">
      <dgm:prSet presAssocID="{9BEA5851-B9FD-4D8C-9FAE-B0BF690370B0}" presName="conn" presStyleLbl="parChTrans1D2" presStyleIdx="0" presStyleCnt="1"/>
      <dgm:spPr/>
      <dgm:t>
        <a:bodyPr/>
        <a:lstStyle/>
        <a:p>
          <a:endParaRPr lang="ru-RU"/>
        </a:p>
      </dgm:t>
    </dgm:pt>
    <dgm:pt modelId="{388401B7-A027-4C7E-9377-3969EA00C672}" type="pres">
      <dgm:prSet presAssocID="{9BEA5851-B9FD-4D8C-9FAE-B0BF690370B0}" presName="extraNode" presStyleLbl="node1" presStyleIdx="0" presStyleCnt="4"/>
      <dgm:spPr/>
    </dgm:pt>
    <dgm:pt modelId="{B76E0F19-FB4E-48D3-BCE9-1779184CA4ED}" type="pres">
      <dgm:prSet presAssocID="{9BEA5851-B9FD-4D8C-9FAE-B0BF690370B0}" presName="dstNode" presStyleLbl="node1" presStyleIdx="0" presStyleCnt="4"/>
      <dgm:spPr/>
    </dgm:pt>
    <dgm:pt modelId="{60E3DED8-19DD-4F97-9BBD-B2470C325660}" type="pres">
      <dgm:prSet presAssocID="{1019346C-2C60-4A6E-AF85-86FEA7AAD29F}" presName="text_1" presStyleLbl="node1" presStyleIdx="0" presStyleCnt="4" custLinFactNeighborY="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F996-2ABE-4BB5-9161-6EE0B49BA7D8}" type="pres">
      <dgm:prSet presAssocID="{1019346C-2C60-4A6E-AF85-86FEA7AAD29F}" presName="accent_1" presStyleCnt="0"/>
      <dgm:spPr/>
    </dgm:pt>
    <dgm:pt modelId="{6FE11243-09B7-4B9F-A671-6469FDB88555}" type="pres">
      <dgm:prSet presAssocID="{1019346C-2C60-4A6E-AF85-86FEA7AAD29F}" presName="accentRepeatNode" presStyleLbl="solidFgAcc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E341FA12-EB62-4AF5-8E96-2015A2CCEC32}" type="pres">
      <dgm:prSet presAssocID="{DDCDC0FC-F3E4-4ED0-8E17-8C1884E93DCA}" presName="text_2" presStyleLbl="node1" presStyleIdx="1" presStyleCnt="4" custLinFactNeighborY="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75A4C-B574-4455-9AF0-12C03EFEB9B7}" type="pres">
      <dgm:prSet presAssocID="{DDCDC0FC-F3E4-4ED0-8E17-8C1884E93DCA}" presName="accent_2" presStyleCnt="0"/>
      <dgm:spPr/>
    </dgm:pt>
    <dgm:pt modelId="{80FCC717-AF8C-4689-80EE-99C4CE67BFF8}" type="pres">
      <dgm:prSet presAssocID="{DDCDC0FC-F3E4-4ED0-8E17-8C1884E93DCA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207AAB45-C44D-47C1-929E-D4FE2B5902E1}" type="pres">
      <dgm:prSet presAssocID="{ADFD07B7-FE83-4574-9C5E-4A7EF6596736}" presName="text_3" presStyleLbl="node1" presStyleIdx="2" presStyleCnt="4" custLinFactNeighborY="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CF83C-2B39-4C58-9455-5F1FC7E5F9AB}" type="pres">
      <dgm:prSet presAssocID="{ADFD07B7-FE83-4574-9C5E-4A7EF6596736}" presName="accent_3" presStyleCnt="0"/>
      <dgm:spPr/>
    </dgm:pt>
    <dgm:pt modelId="{0FB8E0C1-1AC3-46A0-890C-D5C3F090EE06}" type="pres">
      <dgm:prSet presAssocID="{ADFD07B7-FE83-4574-9C5E-4A7EF6596736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6607D52-1015-460C-8DB3-667EB009DED4}" type="pres">
      <dgm:prSet presAssocID="{AA2FF42F-8DC9-4486-BD5A-CDE8EED5AB93}" presName="text_4" presStyleLbl="node1" presStyleIdx="3" presStyleCnt="4" custLinFactNeighborY="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24ED1-EEA4-42EA-AE6A-420D302233C7}" type="pres">
      <dgm:prSet presAssocID="{AA2FF42F-8DC9-4486-BD5A-CDE8EED5AB93}" presName="accent_4" presStyleCnt="0"/>
      <dgm:spPr/>
    </dgm:pt>
    <dgm:pt modelId="{10B109C4-3001-4DCF-8A1D-EF98695A75DB}" type="pres">
      <dgm:prSet presAssocID="{AA2FF42F-8DC9-4486-BD5A-CDE8EED5AB93}" presName="accentRepeatNode" presStyleLbl="solidFgAcc1" presStyleIdx="3" presStyleCnt="4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0C3FA94-D7D8-435B-A58F-1942795EA113}" srcId="{9BEA5851-B9FD-4D8C-9FAE-B0BF690370B0}" destId="{DDCDC0FC-F3E4-4ED0-8E17-8C1884E93DCA}" srcOrd="1" destOrd="0" parTransId="{DBEC9B56-50D8-4B58-9B07-56F6A2A077D0}" sibTransId="{C57C1989-DC1F-474A-8EE2-FEC2DCBCA3D0}"/>
    <dgm:cxn modelId="{D66070AF-3838-47B1-990D-9DDF15A438B4}" type="presOf" srcId="{DDCDC0FC-F3E4-4ED0-8E17-8C1884E93DCA}" destId="{E341FA12-EB62-4AF5-8E96-2015A2CCEC32}" srcOrd="0" destOrd="0" presId="urn:microsoft.com/office/officeart/2008/layout/VerticalCurvedList"/>
    <dgm:cxn modelId="{09094624-98A5-49AF-81E6-FC464E3790E5}" srcId="{9BEA5851-B9FD-4D8C-9FAE-B0BF690370B0}" destId="{ADFD07B7-FE83-4574-9C5E-4A7EF6596736}" srcOrd="2" destOrd="0" parTransId="{4AEF02E7-2633-46A9-A6C3-7A60B0B3A343}" sibTransId="{68DBB263-34EA-450F-BF6C-CC5299C2DB04}"/>
    <dgm:cxn modelId="{CCBD135B-A703-4F4C-8DEE-5311B4E05986}" srcId="{9BEA5851-B9FD-4D8C-9FAE-B0BF690370B0}" destId="{1019346C-2C60-4A6E-AF85-86FEA7AAD29F}" srcOrd="0" destOrd="0" parTransId="{F68A1452-6DCE-4425-9135-B1999CC5ECC3}" sibTransId="{38D2DB6F-251D-49AD-B5EA-092D3BF4995C}"/>
    <dgm:cxn modelId="{0348771F-EC2A-458A-85C2-F51533C6057B}" type="presOf" srcId="{38D2DB6F-251D-49AD-B5EA-092D3BF4995C}" destId="{40F34619-8A4F-424A-BA81-0874F0377FAC}" srcOrd="0" destOrd="0" presId="urn:microsoft.com/office/officeart/2008/layout/VerticalCurvedList"/>
    <dgm:cxn modelId="{6FAAA8C0-0A7D-432D-8F5D-4F30F2EE8CEF}" type="presOf" srcId="{AA2FF42F-8DC9-4486-BD5A-CDE8EED5AB93}" destId="{96607D52-1015-460C-8DB3-667EB009DED4}" srcOrd="0" destOrd="0" presId="urn:microsoft.com/office/officeart/2008/layout/VerticalCurvedList"/>
    <dgm:cxn modelId="{EA387E7F-28AF-4C9C-BAEE-1D5755ADF5F8}" type="presOf" srcId="{1019346C-2C60-4A6E-AF85-86FEA7AAD29F}" destId="{60E3DED8-19DD-4F97-9BBD-B2470C325660}" srcOrd="0" destOrd="0" presId="urn:microsoft.com/office/officeart/2008/layout/VerticalCurvedList"/>
    <dgm:cxn modelId="{6DBDC1FD-64E1-4109-85D9-CCA61539622D}" srcId="{9BEA5851-B9FD-4D8C-9FAE-B0BF690370B0}" destId="{AA2FF42F-8DC9-4486-BD5A-CDE8EED5AB93}" srcOrd="3" destOrd="0" parTransId="{F30E0456-64CF-4A9A-8B5D-3E9DF4E8E144}" sibTransId="{0369ED21-90CD-46DF-BA83-CE73B9AE1DE9}"/>
    <dgm:cxn modelId="{B2CECD9E-D366-44CB-8ACD-8D1292255AD4}" type="presOf" srcId="{ADFD07B7-FE83-4574-9C5E-4A7EF6596736}" destId="{207AAB45-C44D-47C1-929E-D4FE2B5902E1}" srcOrd="0" destOrd="0" presId="urn:microsoft.com/office/officeart/2008/layout/VerticalCurvedList"/>
    <dgm:cxn modelId="{7BB9AA7F-5AFB-4A2D-B5EA-DA76392C747A}" type="presOf" srcId="{9BEA5851-B9FD-4D8C-9FAE-B0BF690370B0}" destId="{400B50F1-0EAF-417D-BC18-03BCF5A9A8E2}" srcOrd="0" destOrd="0" presId="urn:microsoft.com/office/officeart/2008/layout/VerticalCurvedList"/>
    <dgm:cxn modelId="{7288A68A-B611-4255-9D25-A267D211305F}" type="presParOf" srcId="{400B50F1-0EAF-417D-BC18-03BCF5A9A8E2}" destId="{0EBE5189-8A08-4046-9AEF-5BA454ED89AB}" srcOrd="0" destOrd="0" presId="urn:microsoft.com/office/officeart/2008/layout/VerticalCurvedList"/>
    <dgm:cxn modelId="{274DA797-5A8C-4BBF-B42E-BECB3B917D0E}" type="presParOf" srcId="{0EBE5189-8A08-4046-9AEF-5BA454ED89AB}" destId="{F35DBAB6-95B1-407C-979E-9008990D30C2}" srcOrd="0" destOrd="0" presId="urn:microsoft.com/office/officeart/2008/layout/VerticalCurvedList"/>
    <dgm:cxn modelId="{D2D1ADC9-DA75-4BE6-B1FE-E1EBB850822B}" type="presParOf" srcId="{F35DBAB6-95B1-407C-979E-9008990D30C2}" destId="{3727DD78-27DD-4A6B-B5BC-3EB0B1754459}" srcOrd="0" destOrd="0" presId="urn:microsoft.com/office/officeart/2008/layout/VerticalCurvedList"/>
    <dgm:cxn modelId="{A2A7BC82-6325-4AF2-96A3-25D4899C1A3A}" type="presParOf" srcId="{F35DBAB6-95B1-407C-979E-9008990D30C2}" destId="{40F34619-8A4F-424A-BA81-0874F0377FAC}" srcOrd="1" destOrd="0" presId="urn:microsoft.com/office/officeart/2008/layout/VerticalCurvedList"/>
    <dgm:cxn modelId="{4D43A235-017C-46EB-9790-FDD435CD4605}" type="presParOf" srcId="{F35DBAB6-95B1-407C-979E-9008990D30C2}" destId="{388401B7-A027-4C7E-9377-3969EA00C672}" srcOrd="2" destOrd="0" presId="urn:microsoft.com/office/officeart/2008/layout/VerticalCurvedList"/>
    <dgm:cxn modelId="{DBB86D94-A4CE-4C11-A551-1CCEDEF0EFC0}" type="presParOf" srcId="{F35DBAB6-95B1-407C-979E-9008990D30C2}" destId="{B76E0F19-FB4E-48D3-BCE9-1779184CA4ED}" srcOrd="3" destOrd="0" presId="urn:microsoft.com/office/officeart/2008/layout/VerticalCurvedList"/>
    <dgm:cxn modelId="{3F6C2821-6C01-466B-8667-4C7B01E7854B}" type="presParOf" srcId="{0EBE5189-8A08-4046-9AEF-5BA454ED89AB}" destId="{60E3DED8-19DD-4F97-9BBD-B2470C325660}" srcOrd="1" destOrd="0" presId="urn:microsoft.com/office/officeart/2008/layout/VerticalCurvedList"/>
    <dgm:cxn modelId="{ACE79664-1A1A-4489-8904-1DC2832BB318}" type="presParOf" srcId="{0EBE5189-8A08-4046-9AEF-5BA454ED89AB}" destId="{1653F996-2ABE-4BB5-9161-6EE0B49BA7D8}" srcOrd="2" destOrd="0" presId="urn:microsoft.com/office/officeart/2008/layout/VerticalCurvedList"/>
    <dgm:cxn modelId="{D85E6351-27B9-4752-8264-9A28F95C4035}" type="presParOf" srcId="{1653F996-2ABE-4BB5-9161-6EE0B49BA7D8}" destId="{6FE11243-09B7-4B9F-A671-6469FDB88555}" srcOrd="0" destOrd="0" presId="urn:microsoft.com/office/officeart/2008/layout/VerticalCurvedList"/>
    <dgm:cxn modelId="{7AEF9B7A-4D64-46C1-8E75-BA3426E2CDAC}" type="presParOf" srcId="{0EBE5189-8A08-4046-9AEF-5BA454ED89AB}" destId="{E341FA12-EB62-4AF5-8E96-2015A2CCEC32}" srcOrd="3" destOrd="0" presId="urn:microsoft.com/office/officeart/2008/layout/VerticalCurvedList"/>
    <dgm:cxn modelId="{73FC428F-5354-4E5B-8B90-572FB98188A4}" type="presParOf" srcId="{0EBE5189-8A08-4046-9AEF-5BA454ED89AB}" destId="{B4075A4C-B574-4455-9AF0-12C03EFEB9B7}" srcOrd="4" destOrd="0" presId="urn:microsoft.com/office/officeart/2008/layout/VerticalCurvedList"/>
    <dgm:cxn modelId="{613251E6-1F94-4423-A096-CA548901BBD8}" type="presParOf" srcId="{B4075A4C-B574-4455-9AF0-12C03EFEB9B7}" destId="{80FCC717-AF8C-4689-80EE-99C4CE67BFF8}" srcOrd="0" destOrd="0" presId="urn:microsoft.com/office/officeart/2008/layout/VerticalCurvedList"/>
    <dgm:cxn modelId="{E0426119-DA0F-4391-8204-CF70293E4364}" type="presParOf" srcId="{0EBE5189-8A08-4046-9AEF-5BA454ED89AB}" destId="{207AAB45-C44D-47C1-929E-D4FE2B5902E1}" srcOrd="5" destOrd="0" presId="urn:microsoft.com/office/officeart/2008/layout/VerticalCurvedList"/>
    <dgm:cxn modelId="{3FE94B0B-16A9-46D9-A35E-CF68C1763992}" type="presParOf" srcId="{0EBE5189-8A08-4046-9AEF-5BA454ED89AB}" destId="{17CCF83C-2B39-4C58-9455-5F1FC7E5F9AB}" srcOrd="6" destOrd="0" presId="urn:microsoft.com/office/officeart/2008/layout/VerticalCurvedList"/>
    <dgm:cxn modelId="{F095B9C7-CF7D-4F78-AA0D-C32C67397417}" type="presParOf" srcId="{17CCF83C-2B39-4C58-9455-5F1FC7E5F9AB}" destId="{0FB8E0C1-1AC3-46A0-890C-D5C3F090EE06}" srcOrd="0" destOrd="0" presId="urn:microsoft.com/office/officeart/2008/layout/VerticalCurvedList"/>
    <dgm:cxn modelId="{C16BF76F-1B1C-4B16-8022-A4FBA7245889}" type="presParOf" srcId="{0EBE5189-8A08-4046-9AEF-5BA454ED89AB}" destId="{96607D52-1015-460C-8DB3-667EB009DED4}" srcOrd="7" destOrd="0" presId="urn:microsoft.com/office/officeart/2008/layout/VerticalCurvedList"/>
    <dgm:cxn modelId="{08F84E14-0DBB-4580-915D-A20BD92AAD62}" type="presParOf" srcId="{0EBE5189-8A08-4046-9AEF-5BA454ED89AB}" destId="{6E324ED1-EEA4-42EA-AE6A-420D302233C7}" srcOrd="8" destOrd="0" presId="urn:microsoft.com/office/officeart/2008/layout/VerticalCurvedList"/>
    <dgm:cxn modelId="{E191DB9B-C3F0-4413-8819-B16E20950F95}" type="presParOf" srcId="{6E324ED1-EEA4-42EA-AE6A-420D302233C7}" destId="{10B109C4-3001-4DCF-8A1D-EF98695A75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26E3A-8011-464B-ABEA-D9113033D43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E0CB4-AA46-4415-BBBE-F9CC5137D008}">
      <dgm:prSet custT="1"/>
      <dgm:spPr/>
      <dgm:t>
        <a:bodyPr/>
        <a:lstStyle/>
        <a:p>
          <a:pPr rtl="0"/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Материальное (2014-2015 </a:t>
          </a:r>
          <a:r>
            <a:rPr lang="ru-RU" sz="1600" b="0" i="1" baseline="0" dirty="0" err="1" smtClean="0">
              <a:latin typeface="Arial" pitchFamily="34" charset="0"/>
              <a:cs typeface="Arial" pitchFamily="34" charset="0"/>
            </a:rPr>
            <a:t>уч</a:t>
          </a:r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. год):  </a:t>
          </a:r>
        </a:p>
        <a:p>
          <a:pPr rtl="0"/>
          <a:r>
            <a:rPr lang="ru-RU" sz="1600" i="1" dirty="0" smtClean="0">
              <a:latin typeface="Arial" pitchFamily="34" charset="0"/>
              <a:cs typeface="Arial" pitchFamily="34" charset="0"/>
            </a:rPr>
            <a:t>Стипендия Президента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– 4 студентам и 5 аспирантам, </a:t>
          </a:r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стипендия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имени Франциска Скорины -9, стипендии Совета университета - 9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E37B5B6-5234-4761-9EA9-3EAF6EF1A10B}" type="parTrans" cxnId="{732EBF6F-BB95-4FFC-B2DF-B2834AF6DB9A}">
      <dgm:prSet/>
      <dgm:spPr/>
      <dgm:t>
        <a:bodyPr/>
        <a:lstStyle/>
        <a:p>
          <a:endParaRPr lang="ru-RU"/>
        </a:p>
      </dgm:t>
    </dgm:pt>
    <dgm:pt modelId="{9A4835AE-AE6C-4D46-A9C7-768B3C40F2D8}" type="sibTrans" cxnId="{732EBF6F-BB95-4FFC-B2DF-B2834AF6DB9A}">
      <dgm:prSet/>
      <dgm:spPr/>
      <dgm:t>
        <a:bodyPr/>
        <a:lstStyle/>
        <a:p>
          <a:endParaRPr lang="ru-RU"/>
        </a:p>
      </dgm:t>
    </dgm:pt>
    <dgm:pt modelId="{C565D25B-3326-48F7-97DB-24D1D9D36653}">
      <dgm:prSet custT="1"/>
      <dgm:spPr/>
      <dgm:t>
        <a:bodyPr/>
        <a:lstStyle/>
        <a:p>
          <a:pPr rtl="0"/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Право на первоочередное распределение (12 выпускников  2014 г. распределены в ведущие учреждения здравоохранения Беларуси , 2 – в аспирантуру)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5908D73-ACDE-47F9-B6B3-921F8134A08B}" type="parTrans" cxnId="{58841108-AAE1-44BC-AB9E-5325CF9A7B8B}">
      <dgm:prSet/>
      <dgm:spPr/>
      <dgm:t>
        <a:bodyPr/>
        <a:lstStyle/>
        <a:p>
          <a:endParaRPr lang="ru-RU"/>
        </a:p>
      </dgm:t>
    </dgm:pt>
    <dgm:pt modelId="{1B6E9335-9F34-401F-8A29-48BD0B0F567C}" type="sibTrans" cxnId="{58841108-AAE1-44BC-AB9E-5325CF9A7B8B}">
      <dgm:prSet/>
      <dgm:spPr/>
      <dgm:t>
        <a:bodyPr/>
        <a:lstStyle/>
        <a:p>
          <a:endParaRPr lang="ru-RU"/>
        </a:p>
      </dgm:t>
    </dgm:pt>
    <dgm:pt modelId="{00FFAB2A-0D8C-4211-B9FA-F7CA948CFDB4}">
      <dgm:prSet custT="1"/>
      <dgm:spPr/>
      <dgm:t>
        <a:bodyPr/>
        <a:lstStyle/>
        <a:p>
          <a:pPr rtl="0"/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Возможность пройти стажировку в других учебных заведениях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2CC761E-915E-4A4F-ADFF-D4B4D5778E7A}" type="parTrans" cxnId="{E8B7AA75-212C-4A5C-B595-285F275705C3}">
      <dgm:prSet/>
      <dgm:spPr/>
      <dgm:t>
        <a:bodyPr/>
        <a:lstStyle/>
        <a:p>
          <a:endParaRPr lang="ru-RU"/>
        </a:p>
      </dgm:t>
    </dgm:pt>
    <dgm:pt modelId="{A61B47CF-71F3-4277-B479-6479830B217F}" type="sibTrans" cxnId="{E8B7AA75-212C-4A5C-B595-285F275705C3}">
      <dgm:prSet/>
      <dgm:spPr/>
      <dgm:t>
        <a:bodyPr/>
        <a:lstStyle/>
        <a:p>
          <a:endParaRPr lang="ru-RU"/>
        </a:p>
      </dgm:t>
    </dgm:pt>
    <dgm:pt modelId="{2920817B-06F1-4AB2-8B30-C8BDAEF64B0F}">
      <dgm:prSet custT="1"/>
      <dgm:spPr/>
      <dgm:t>
        <a:bodyPr/>
        <a:lstStyle/>
        <a:p>
          <a:pPr rtl="0"/>
          <a:r>
            <a:rPr lang="ru-RU" sz="1600" b="0" i="1" baseline="0" dirty="0" smtClean="0">
              <a:latin typeface="Arial" pitchFamily="34" charset="0"/>
              <a:cs typeface="Arial" pitchFamily="34" charset="0"/>
            </a:rPr>
            <a:t>Право на получение комнаты в общежитии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E3EE9F2-8021-4CF9-980A-8EE85819A2E8}" type="parTrans" cxnId="{C3F1F38D-69ED-4A91-9EC7-21AECDEEE1E7}">
      <dgm:prSet/>
      <dgm:spPr/>
      <dgm:t>
        <a:bodyPr/>
        <a:lstStyle/>
        <a:p>
          <a:endParaRPr lang="ru-RU"/>
        </a:p>
      </dgm:t>
    </dgm:pt>
    <dgm:pt modelId="{8FDF9F1F-F05A-49E1-B444-2FFD4258BE18}" type="sibTrans" cxnId="{C3F1F38D-69ED-4A91-9EC7-21AECDEEE1E7}">
      <dgm:prSet/>
      <dgm:spPr/>
      <dgm:t>
        <a:bodyPr/>
        <a:lstStyle/>
        <a:p>
          <a:endParaRPr lang="ru-RU"/>
        </a:p>
      </dgm:t>
    </dgm:pt>
    <dgm:pt modelId="{AB0618CE-AC8E-4897-8897-AFBB40DA6058}" type="pres">
      <dgm:prSet presAssocID="{C4926E3A-8011-464B-ABEA-D9113033D43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CD949-45F2-46CA-8F28-FCE7D61EC2F2}" type="pres">
      <dgm:prSet presAssocID="{C4926E3A-8011-464B-ABEA-D9113033D43E}" presName="diamond" presStyleLbl="bgShp" presStyleIdx="0" presStyleCnt="1" custLinFactNeighborY="474"/>
      <dgm:spPr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3C13BD85-11E7-4F6F-B698-B0A7E8B28E52}" type="pres">
      <dgm:prSet presAssocID="{C4926E3A-8011-464B-ABEA-D9113033D43E}" presName="quad1" presStyleLbl="node1" presStyleIdx="0" presStyleCnt="4" custScaleX="118392" custLinFactNeighborX="-7852" custLinFactNeighborY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3CC40-730C-4F75-A72B-11985130DD10}" type="pres">
      <dgm:prSet presAssocID="{C4926E3A-8011-464B-ABEA-D9113033D43E}" presName="quad2" presStyleLbl="node1" presStyleIdx="1" presStyleCnt="4" custScaleX="118392" custLinFactNeighborX="9405" custLinFactNeighborY="-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DC85B-9303-4E8B-9CFC-046C69BDBB8A}" type="pres">
      <dgm:prSet presAssocID="{C4926E3A-8011-464B-ABEA-D9113033D43E}" presName="quad3" presStyleLbl="node1" presStyleIdx="2" presStyleCnt="4" custScaleX="118392" custLinFactNeighborX="-10813" custLinFactNeighborY="-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60E4C-7A69-49FE-9184-80C8AAB12038}" type="pres">
      <dgm:prSet presAssocID="{C4926E3A-8011-464B-ABEA-D9113033D43E}" presName="quad4" presStyleLbl="node1" presStyleIdx="3" presStyleCnt="4" custScaleX="118392" custLinFactNeighborX="8827" custLinFactNeighborY="-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1F38D-69ED-4A91-9EC7-21AECDEEE1E7}" srcId="{C4926E3A-8011-464B-ABEA-D9113033D43E}" destId="{2920817B-06F1-4AB2-8B30-C8BDAEF64B0F}" srcOrd="3" destOrd="0" parTransId="{0E3EE9F2-8021-4CF9-980A-8EE85819A2E8}" sibTransId="{8FDF9F1F-F05A-49E1-B444-2FFD4258BE18}"/>
    <dgm:cxn modelId="{883825B3-11DB-4408-9F5A-E7C415B21892}" type="presOf" srcId="{DA6E0CB4-AA46-4415-BBBE-F9CC5137D008}" destId="{3C13BD85-11E7-4F6F-B698-B0A7E8B28E52}" srcOrd="0" destOrd="0" presId="urn:microsoft.com/office/officeart/2005/8/layout/matrix3"/>
    <dgm:cxn modelId="{E8B7AA75-212C-4A5C-B595-285F275705C3}" srcId="{C4926E3A-8011-464B-ABEA-D9113033D43E}" destId="{00FFAB2A-0D8C-4211-B9FA-F7CA948CFDB4}" srcOrd="2" destOrd="0" parTransId="{32CC761E-915E-4A4F-ADFF-D4B4D5778E7A}" sibTransId="{A61B47CF-71F3-4277-B479-6479830B217F}"/>
    <dgm:cxn modelId="{FFD788E8-6E7D-4377-BA5C-6553EFE25BE5}" type="presOf" srcId="{2920817B-06F1-4AB2-8B30-C8BDAEF64B0F}" destId="{61A60E4C-7A69-49FE-9184-80C8AAB12038}" srcOrd="0" destOrd="0" presId="urn:microsoft.com/office/officeart/2005/8/layout/matrix3"/>
    <dgm:cxn modelId="{06CA108E-3FD9-486D-9627-2FCCDB6A65BE}" type="presOf" srcId="{00FFAB2A-0D8C-4211-B9FA-F7CA948CFDB4}" destId="{0A8DC85B-9303-4E8B-9CFC-046C69BDBB8A}" srcOrd="0" destOrd="0" presId="urn:microsoft.com/office/officeart/2005/8/layout/matrix3"/>
    <dgm:cxn modelId="{BCF6A8DB-8770-48E9-87CA-7A56EE862A51}" type="presOf" srcId="{C565D25B-3326-48F7-97DB-24D1D9D36653}" destId="{9DD3CC40-730C-4F75-A72B-11985130DD10}" srcOrd="0" destOrd="0" presId="urn:microsoft.com/office/officeart/2005/8/layout/matrix3"/>
    <dgm:cxn modelId="{58841108-AAE1-44BC-AB9E-5325CF9A7B8B}" srcId="{C4926E3A-8011-464B-ABEA-D9113033D43E}" destId="{C565D25B-3326-48F7-97DB-24D1D9D36653}" srcOrd="1" destOrd="0" parTransId="{75908D73-ACDE-47F9-B6B3-921F8134A08B}" sibTransId="{1B6E9335-9F34-401F-8A29-48BD0B0F567C}"/>
    <dgm:cxn modelId="{A93F7A6A-08CB-4B85-8F7D-9E4FAEF80617}" type="presOf" srcId="{C4926E3A-8011-464B-ABEA-D9113033D43E}" destId="{AB0618CE-AC8E-4897-8897-AFBB40DA6058}" srcOrd="0" destOrd="0" presId="urn:microsoft.com/office/officeart/2005/8/layout/matrix3"/>
    <dgm:cxn modelId="{732EBF6F-BB95-4FFC-B2DF-B2834AF6DB9A}" srcId="{C4926E3A-8011-464B-ABEA-D9113033D43E}" destId="{DA6E0CB4-AA46-4415-BBBE-F9CC5137D008}" srcOrd="0" destOrd="0" parTransId="{5E37B5B6-5234-4761-9EA9-3EAF6EF1A10B}" sibTransId="{9A4835AE-AE6C-4D46-A9C7-768B3C40F2D8}"/>
    <dgm:cxn modelId="{676C37A1-144A-4909-BE03-4CAC5F815C18}" type="presParOf" srcId="{AB0618CE-AC8E-4897-8897-AFBB40DA6058}" destId="{182CD949-45F2-46CA-8F28-FCE7D61EC2F2}" srcOrd="0" destOrd="0" presId="urn:microsoft.com/office/officeart/2005/8/layout/matrix3"/>
    <dgm:cxn modelId="{DDAED879-8D9F-4E3F-8C43-D5F8CAD5DA76}" type="presParOf" srcId="{AB0618CE-AC8E-4897-8897-AFBB40DA6058}" destId="{3C13BD85-11E7-4F6F-B698-B0A7E8B28E52}" srcOrd="1" destOrd="0" presId="urn:microsoft.com/office/officeart/2005/8/layout/matrix3"/>
    <dgm:cxn modelId="{051311C1-679B-4E36-B0B4-2C3D0DE67631}" type="presParOf" srcId="{AB0618CE-AC8E-4897-8897-AFBB40DA6058}" destId="{9DD3CC40-730C-4F75-A72B-11985130DD10}" srcOrd="2" destOrd="0" presId="urn:microsoft.com/office/officeart/2005/8/layout/matrix3"/>
    <dgm:cxn modelId="{65684001-CC5E-457D-AA52-99EE98AEB31D}" type="presParOf" srcId="{AB0618CE-AC8E-4897-8897-AFBB40DA6058}" destId="{0A8DC85B-9303-4E8B-9CFC-046C69BDBB8A}" srcOrd="3" destOrd="0" presId="urn:microsoft.com/office/officeart/2005/8/layout/matrix3"/>
    <dgm:cxn modelId="{8C587F38-2C38-45B1-84D0-FEB3C55AB7CA}" type="presParOf" srcId="{AB0618CE-AC8E-4897-8897-AFBB40DA6058}" destId="{61A60E4C-7A69-49FE-9184-80C8AAB120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F34619-8A4F-424A-BA81-0874F0377FAC}">
      <dsp:nvSpPr>
        <dsp:cNvPr id="0" name=""/>
        <dsp:cNvSpPr/>
      </dsp:nvSpPr>
      <dsp:spPr>
        <a:xfrm>
          <a:off x="-6263363" y="-958144"/>
          <a:ext cx="7455500" cy="7455500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3DED8-19DD-4F97-9BBD-B2470C325660}">
      <dsp:nvSpPr>
        <dsp:cNvPr id="0" name=""/>
        <dsp:cNvSpPr/>
      </dsp:nvSpPr>
      <dsp:spPr>
        <a:xfrm>
          <a:off x="623886" y="454026"/>
          <a:ext cx="8441627" cy="852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39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своевременно выявлять молодых людей, имеющих выдающиеся способности;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623886" y="454026"/>
        <a:ext cx="8441627" cy="852152"/>
      </dsp:txXfrm>
    </dsp:sp>
    <dsp:sp modelId="{6FE11243-09B7-4B9F-A671-6469FDB88555}">
      <dsp:nvSpPr>
        <dsp:cNvPr id="0" name=""/>
        <dsp:cNvSpPr/>
      </dsp:nvSpPr>
      <dsp:spPr>
        <a:xfrm>
          <a:off x="91290" y="319335"/>
          <a:ext cx="1065190" cy="106519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FA12-EB62-4AF5-8E96-2015A2CCEC32}">
      <dsp:nvSpPr>
        <dsp:cNvPr id="0" name=""/>
        <dsp:cNvSpPr/>
      </dsp:nvSpPr>
      <dsp:spPr>
        <a:xfrm>
          <a:off x="1112444" y="1732476"/>
          <a:ext cx="7953069" cy="852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39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создать условия, способствующие всестороннему  (интеллектуальному, культурно-эстетическому, духовному, творческому) развитию личности каждого студента с целью его самоопределения, самореализации и успешной социализации;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112444" y="1732476"/>
        <a:ext cx="7953069" cy="852152"/>
      </dsp:txXfrm>
    </dsp:sp>
    <dsp:sp modelId="{80FCC717-AF8C-4689-80EE-99C4CE67BFF8}">
      <dsp:nvSpPr>
        <dsp:cNvPr id="0" name=""/>
        <dsp:cNvSpPr/>
      </dsp:nvSpPr>
      <dsp:spPr>
        <a:xfrm>
          <a:off x="579849" y="1597785"/>
          <a:ext cx="1065190" cy="1065190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AAB45-C44D-47C1-929E-D4FE2B5902E1}">
      <dsp:nvSpPr>
        <dsp:cNvPr id="0" name=""/>
        <dsp:cNvSpPr/>
      </dsp:nvSpPr>
      <dsp:spPr>
        <a:xfrm>
          <a:off x="1112444" y="3010927"/>
          <a:ext cx="7953069" cy="852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39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оказывать поддержку одарённой молодёжи (психологическую, методическую, материальную);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112444" y="3010927"/>
        <a:ext cx="7953069" cy="852152"/>
      </dsp:txXfrm>
    </dsp:sp>
    <dsp:sp modelId="{0FB8E0C1-1AC3-46A0-890C-D5C3F090EE06}">
      <dsp:nvSpPr>
        <dsp:cNvPr id="0" name=""/>
        <dsp:cNvSpPr/>
      </dsp:nvSpPr>
      <dsp:spPr>
        <a:xfrm>
          <a:off x="579849" y="2876235"/>
          <a:ext cx="1065190" cy="10651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07D52-1015-460C-8DB3-667EB009DED4}">
      <dsp:nvSpPr>
        <dsp:cNvPr id="0" name=""/>
        <dsp:cNvSpPr/>
      </dsp:nvSpPr>
      <dsp:spPr>
        <a:xfrm>
          <a:off x="623886" y="4289377"/>
          <a:ext cx="8441627" cy="852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39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привлекать     одарённую    молодёжь   к    научно-исследовательской,      инновационной   преподавательской,  административной,   социальной деятельности с целью формирования перспективного кадрового потенциала.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623886" y="4289377"/>
        <a:ext cx="8441627" cy="852152"/>
      </dsp:txXfrm>
    </dsp:sp>
    <dsp:sp modelId="{10B109C4-3001-4DCF-8A1D-EF98695A75DB}">
      <dsp:nvSpPr>
        <dsp:cNvPr id="0" name=""/>
        <dsp:cNvSpPr/>
      </dsp:nvSpPr>
      <dsp:spPr>
        <a:xfrm>
          <a:off x="91290" y="4154685"/>
          <a:ext cx="1065190" cy="1065190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CD949-45F2-46CA-8F28-FCE7D61EC2F2}">
      <dsp:nvSpPr>
        <dsp:cNvPr id="0" name=""/>
        <dsp:cNvSpPr/>
      </dsp:nvSpPr>
      <dsp:spPr>
        <a:xfrm>
          <a:off x="1550411" y="0"/>
          <a:ext cx="6235132" cy="6235132"/>
        </a:xfrm>
        <a:prstGeom prst="diamond">
          <a:avLst/>
        </a:prstGeom>
        <a:gradFill flip="none" rotWithShape="0">
          <a:gsLst>
            <a:gs pos="0">
              <a:srgbClr val="FFCC00">
                <a:tint val="66000"/>
                <a:satMod val="160000"/>
              </a:srgbClr>
            </a:gs>
            <a:gs pos="50000">
              <a:srgbClr val="FFCC00">
                <a:tint val="44500"/>
                <a:satMod val="160000"/>
              </a:srgbClr>
            </a:gs>
            <a:gs pos="100000">
              <a:srgbClr val="FFCC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3BD85-11E7-4F6F-B698-B0A7E8B28E52}">
      <dsp:nvSpPr>
        <dsp:cNvPr id="0" name=""/>
        <dsp:cNvSpPr/>
      </dsp:nvSpPr>
      <dsp:spPr>
        <a:xfrm>
          <a:off x="1728192" y="592629"/>
          <a:ext cx="2878940" cy="2431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Материальное (2014-2015 </a:t>
          </a:r>
          <a:r>
            <a:rPr lang="ru-RU" sz="1600" b="0" i="1" kern="1200" baseline="0" dirty="0" err="1" smtClean="0">
              <a:latin typeface="Arial" pitchFamily="34" charset="0"/>
              <a:cs typeface="Arial" pitchFamily="34" charset="0"/>
            </a:rPr>
            <a:t>уч</a:t>
          </a: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. год):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Стипендия Президента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– 4 студентам и 5 аспирантам, </a:t>
          </a: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стипендия </a:t>
          </a: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имени Франциска Скорины -9, стипендии Совета университета - 9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728192" y="592629"/>
        <a:ext cx="2878940" cy="2431701"/>
      </dsp:txXfrm>
    </dsp:sp>
    <dsp:sp modelId="{9DD3CC40-730C-4F75-A72B-11985130DD10}">
      <dsp:nvSpPr>
        <dsp:cNvPr id="0" name=""/>
        <dsp:cNvSpPr/>
      </dsp:nvSpPr>
      <dsp:spPr>
        <a:xfrm>
          <a:off x="4766586" y="576069"/>
          <a:ext cx="2878940" cy="2431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Право на первоочередное распределение (12 выпускников  2014 г. распределены в ведущие учреждения здравоохранения Беларуси , 2 – в аспирантуру)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766586" y="576069"/>
        <a:ext cx="2878940" cy="2431701"/>
      </dsp:txXfrm>
    </dsp:sp>
    <dsp:sp modelId="{0A8DC85B-9303-4E8B-9CFC-046C69BDBB8A}">
      <dsp:nvSpPr>
        <dsp:cNvPr id="0" name=""/>
        <dsp:cNvSpPr/>
      </dsp:nvSpPr>
      <dsp:spPr>
        <a:xfrm>
          <a:off x="1656189" y="3203457"/>
          <a:ext cx="2878940" cy="2431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Возможность пройти стажировку в других учебных заведениях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56189" y="3203457"/>
        <a:ext cx="2878940" cy="2431701"/>
      </dsp:txXfrm>
    </dsp:sp>
    <dsp:sp modelId="{61A60E4C-7A69-49FE-9184-80C8AAB12038}">
      <dsp:nvSpPr>
        <dsp:cNvPr id="0" name=""/>
        <dsp:cNvSpPr/>
      </dsp:nvSpPr>
      <dsp:spPr>
        <a:xfrm>
          <a:off x="4752531" y="3203457"/>
          <a:ext cx="2878940" cy="2431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baseline="0" dirty="0" smtClean="0">
              <a:latin typeface="Arial" pitchFamily="34" charset="0"/>
              <a:cs typeface="Arial" pitchFamily="34" charset="0"/>
            </a:rPr>
            <a:t>Право на получение комнаты в общежитии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752531" y="3203457"/>
        <a:ext cx="2878940" cy="2431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0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0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7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75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8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02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44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04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7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83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0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57CB-8501-4930-B8E0-5328A7ED70D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E122-2375-4E69-932B-F518F8753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2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71153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Работа </a:t>
            </a:r>
            <a:r>
              <a:rPr lang="ru-RU" sz="3200" b="1" i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с одарённой  </a:t>
            </a:r>
            <a:endParaRPr lang="ru-RU" sz="3200" b="1" i="1" dirty="0" smtClean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nstantia" pitchFamily="18" charset="0"/>
              <a:cs typeface="Arial" pitchFamily="34" charset="0"/>
            </a:endParaRP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молодёжью </a:t>
            </a:r>
            <a:r>
              <a:rPr lang="ru-RU" sz="3200" b="1" i="1" dirty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в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Белорусском государственном медицинском университете</a:t>
            </a:r>
            <a:endParaRPr lang="ru-RU" sz="3200" b="1" i="1" dirty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79247"/>
            <a:ext cx="666023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Проректор по научной работе, профессор Кулага О.К.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Председатель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совета молодых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учёных,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кандидат медицинских наук Терехова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Т.В. </a:t>
            </a:r>
          </a:p>
        </p:txBody>
      </p:sp>
    </p:spTree>
    <p:extLst>
      <p:ext uri="{BB962C8B-B14F-4D97-AF65-F5344CB8AC3E}">
        <p14:creationId xmlns:p14="http://schemas.microsoft.com/office/powerpoint/2010/main" xmlns="" val="17274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62389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Издания УО «БГМУ» </a:t>
            </a:r>
            <a:endParaRPr lang="ru-RU" sz="36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" name="Picture 8" descr="http://www.bsmu.by/images/stories/m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088232" cy="294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www.bsmu.by/images/stories/v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2044671" cy="292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http://www.bsmu.by/images/stories/vest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41168"/>
            <a:ext cx="3468266" cy="105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I:\Молодые ученые 23.10.2012\_MG_3872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462708"/>
            <a:ext cx="2232248" cy="182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923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Научно-практические издания и мероприятия БГМУ  (2013 – 2014 учебный  год)</a:t>
            </a:r>
            <a:endParaRPr lang="ru-RU" sz="32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2348880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издано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сборников научных трудов и материалов конференций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проведено: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97 семинаров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 международная конференция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 республиканских научных мероприятий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2008"/>
            <a:ext cx="8100392" cy="9087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Поощрения одарённой молодёжи          	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323438443"/>
              </p:ext>
            </p:extLst>
          </p:nvPr>
        </p:nvGraphicFramePr>
        <p:xfrm>
          <a:off x="-180528" y="620688"/>
          <a:ext cx="9335955" cy="623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4921" y="3208781"/>
            <a:ext cx="1754158" cy="136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83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Клиническая практика лучших студентов БГМУ в медицинском университете              г.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Белостока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 (Польша)</a:t>
            </a:r>
            <a:endParaRPr lang="ru-RU" sz="28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TerechovaTV\Desktop\B87AZO3eBeE.jpg"/>
          <p:cNvPicPr>
            <a:picLocks noChangeAspect="1" noChangeArrowheads="1"/>
          </p:cNvPicPr>
          <p:nvPr/>
        </p:nvPicPr>
        <p:blipFill>
          <a:blip r:embed="rId3" cstate="print"/>
          <a:srcRect t="5901" b="20863"/>
          <a:stretch>
            <a:fillRect/>
          </a:stretch>
        </p:blipFill>
        <p:spPr bwMode="auto">
          <a:xfrm>
            <a:off x="2223120" y="1911305"/>
            <a:ext cx="4725144" cy="461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3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Constantia" pitchFamily="18" charset="0"/>
              </a:rPr>
              <a:t>Выводы</a:t>
            </a:r>
            <a:endParaRPr lang="ru-RU" sz="36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1.</a:t>
            </a: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Организация и проведение  работы с одаренной молодежью в  УО «БГМУ» осуществляется на должном научно-методическом уровне с использованием современных форм и методов ведения научной и инновационной деятельности, в полном соответствии с требованиями нормативных документов.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i="1" dirty="0" smtClean="0">
              <a:latin typeface="Constant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	2. В УО «БГМУ» эффективно функционирует система руководства работой с  одаренной молодежью, к которой привлечены высококвалифицированные специалисты </a:t>
            </a: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 доктора и кандидаты наук, имеющие богатый научный и педагогический опыт.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Constantia" pitchFamily="18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3. Высокая результативность  работы с одаренной молодежью  подтверждается публикацией большого количества научных статей в международных и республиканских изданиях, участием в международных и республиканских конкурсах, а также внедрением результатов научно-исследовательской работы студентов в учебный процесс и практическое здравоохранение.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Constantia" pitchFamily="18" charset="0"/>
              <a:cs typeface="Arial" pitchFamily="34" charset="0"/>
              <a:sym typeface="Symbol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4. Имеющаяся в университете материально-техническая база обеспечивает современный уровень проведения мероприятий, запланированных в работе с одаренной молодежью.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5838363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Благодарю за внимание</a:t>
            </a:r>
            <a:endParaRPr lang="ru-RU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1026" name="Picture 2" descr="http://www.bsmu.by/images/universitet/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3671"/>
            <a:ext cx="7776864" cy="4795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97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9290"/>
            <a:ext cx="9144000" cy="5544126"/>
          </a:xfrm>
        </p:spPr>
        <p:txBody>
          <a:bodyPr>
            <a:no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Указ Президента Республики Беларусь от 26.04.2010г.  №199 «О некоторых вопросах формирования, ведения и использования банков данных одаренной и талантливой молодежи»» (в ред. Указа Президента Республики Беларусь от 09.08.2011 №351);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Постановление Совета Министров Республики Беларусь от 04.01.2002 №3 «Одаренные дети»;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Республики Беларусь от 07.12.2009 №63-З «Об основах государственной молодежной политики»;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Кодекс Республики Беларусь  от 13.01.2011 №243-З (в редакции от 13.12.2011);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«Кодекс Республики Беларусь об образовании» ст.109;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Указ Президента Республики Беларусь от 14.06. 2007г.  №273 «О повышении заработной платы отдельным категориям специалистов» (в ред. Указа Президента Республики Беларусь от 26.04.2010 №199);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Указ Президента Республики Беларусь от 29.02.2008г.  №142 «О некоторых вопросах деятельности специальных фондов Президента Республики Беларусь» (в ред. Указа Президента Республики Беларусь от 09.08.2011 №351);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Указ Президента Республики Беларусь от 12.01.1996г.  №19 «О специальном фонде Президента Республики Беларусь по социальной поддержке одаренных учащихся и студентов»;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Указ Президента Республики Беларусь от 30.12.2011г.  №849 «О формировании, ведении и актуализации банка данных одаренной молодежи»;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9574" y="-3973"/>
            <a:ext cx="8172400" cy="156966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Нормативная база документов для работы с одаренной молодежью в учреждении образования </a:t>
            </a:r>
            <a:endParaRPr lang="ru-RU" sz="2400" b="1" i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23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3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Белорусский государственный медицинский университет»</a:t>
            </a:r>
            <a:endParaRPr lang="ru-RU" sz="2300" b="1" i="1" dirty="0">
              <a:solidFill>
                <a:srgbClr val="C00000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3655"/>
            <a:ext cx="9144000" cy="2517583"/>
          </a:xfrm>
        </p:spPr>
        <p:txBody>
          <a:bodyPr>
            <a:noAutofit/>
          </a:bodyPr>
          <a:lstStyle/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Министерства Здравоохранения Республики Беларусь от 18.01.2011 №39 «Об организации работы с общегосударственной автоматизированной информационной системой»;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и план развития УО «БГМУ» на 2011-2015 годы;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Постановления Ученого Совета УО «БГМУ»;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работе с одаренной молодежью УО «БГМУ».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574" y="17802"/>
            <a:ext cx="8172400" cy="156966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Нормативная база документов для работы с одаренной молодежью в учреждении образования </a:t>
            </a:r>
            <a:endParaRPr lang="ru-RU" sz="2400" b="1" i="1" dirty="0" smtClean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Белорусский государственный медицинский университет»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Задачи УО «БГМУ»</a:t>
            </a:r>
            <a:b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при работе с одарённой молодёжью</a:t>
            </a:r>
            <a:endParaRPr lang="ru-RU" sz="3200" b="1" dirty="0">
              <a:solidFill>
                <a:srgbClr val="C00000"/>
              </a:solidFill>
              <a:latin typeface="Constantia" pitchFamily="18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65007625"/>
              </p:ext>
            </p:extLst>
          </p:nvPr>
        </p:nvGraphicFramePr>
        <p:xfrm>
          <a:off x="0" y="1318788"/>
          <a:ext cx="9144000" cy="553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964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51680"/>
            <a:ext cx="776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Профессиональная ориентация</a:t>
            </a:r>
            <a:endParaRPr lang="ru-RU" sz="3600" b="1" i="1" dirty="0">
              <a:solidFill>
                <a:srgbClr val="C00000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240360" cy="216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18256" y="342323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Занятие на подготовительном отделении  УО БГМУ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12gymnasia"/>
          <p:cNvPicPr>
            <a:picLocks noChangeAspect="1" noChangeArrowheads="1"/>
          </p:cNvPicPr>
          <p:nvPr/>
        </p:nvPicPr>
        <p:blipFill rotWithShape="1"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80172" y="1191654"/>
            <a:ext cx="3264236" cy="216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66488" y="3382140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с учениками 12 гимназии на кафедре нормальной анатомии БГМУ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«Основы медицинских знаний»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bsmu.by/images/stories/k_normanat/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438" y="4293096"/>
            <a:ext cx="38100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3792" y="6516052"/>
            <a:ext cx="812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 в анатомическом музее УО «БГМУ»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TerechovaTV\Desktop\2014053016023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81872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3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41763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Совет молодых учёных БГМУ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I:\Молодые ученые 23.10.2012\_MG_3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3" y="2132857"/>
            <a:ext cx="396332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83025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Международная научно-практическая конференция молодых учёных «Инновации в медицине и фармации»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6016" y="1916832"/>
            <a:ext cx="40324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Ежегодные мероприятия СМУ: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научные конференции: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«Инновации в медицине и фармации»,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«Фундаментальная наука в современной медицине»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сборника научных работ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конкурса на лучшую научную работу.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41763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Студенческое научное общество БГМУ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58112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Конференция студентов и молодых учёных «Актуальные проблемы современной медицины - 2014»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1628800"/>
            <a:ext cx="46085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Студенческие научные кружки при кафедрах университета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Международная научная конференция студентов и молодых учёных «Актуальные проблемы современной медицины»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Выпуск сборников материалов конференций 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Приём работ на Республиканский конкурс студенческих работ.</a:t>
            </a:r>
          </a:p>
          <a:p>
            <a:endParaRPr lang="ru-RU" dirty="0"/>
          </a:p>
        </p:txBody>
      </p:sp>
      <p:pic>
        <p:nvPicPr>
          <p:cNvPr id="4098" name="Picture 2" descr="C:\Users\TerechovaTV\Desktop\s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01618"/>
            <a:ext cx="3744416" cy="249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2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417638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Показатели работы студенческого научного общества и студентов БГМУ в 2013-2014 учебном году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1642730"/>
            <a:ext cx="4608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Студентами БГМУ </a:t>
            </a:r>
            <a:r>
              <a:rPr lang="ru-RU" sz="2400" i="1" dirty="0" smtClean="0"/>
              <a:t>опубликовано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1200 тезисов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640 статей в сборниках материалов конференций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Получено 4 диплома лауреата и 221 диплом победителя Республиканского конкурса студенческих научных работ</a:t>
            </a:r>
          </a:p>
          <a:p>
            <a:pPr>
              <a:buFont typeface="Wingdings" pitchFamily="2" charset="2"/>
              <a:buChar char="ü"/>
            </a:pPr>
            <a:endParaRPr lang="ru-RU" sz="2400" i="1" dirty="0" smtClean="0"/>
          </a:p>
          <a:p>
            <a:r>
              <a:rPr lang="ru-RU" sz="2400" i="1" dirty="0" smtClean="0">
                <a:solidFill>
                  <a:srgbClr val="C00000"/>
                </a:solidFill>
              </a:rPr>
              <a:t>СНО </a:t>
            </a:r>
            <a:r>
              <a:rPr lang="ru-RU" sz="2400" i="1" dirty="0" smtClean="0"/>
              <a:t>выпустило 4 сборника научных работ.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2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1348"/>
            <a:ext cx="810039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Мероприятия с участием студентов и молодых учёных УО «БГМУ»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72" y="3284984"/>
            <a:ext cx="3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Олимпиада по хирургическим болезням</a:t>
            </a:r>
          </a:p>
          <a:p>
            <a:pPr algn="ctr"/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008" y="602128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Акция «Секрет  здоровой улыбки» на мероприятии, посвящённом 497 годовщине основания города Минска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472" y="622429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Психологический тренинг «Способы управления эмоциями»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84984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Студенты БГМУ на выставке инновационных проектов «100 идей для Беларуси»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erechovaTV\Desktop\выставке инновационных молодежных проектов 100 идей для Белару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233936" cy="215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erechovaTV\Desktop\5-я Олимпиада по хирургическим болезня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49040"/>
            <a:ext cx="3053916" cy="203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TerechovaTV\Desktop\201411141415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181536" cy="212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TerechovaTV\Desktop\201409151155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44280"/>
            <a:ext cx="3073524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66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724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Задачи УО «БГМУ» при работе с одарённой молодёжью</vt:lpstr>
      <vt:lpstr>Слайд 5</vt:lpstr>
      <vt:lpstr>Совет молодых учёных БГМУ</vt:lpstr>
      <vt:lpstr>Студенческое научное общество БГМУ</vt:lpstr>
      <vt:lpstr>Показатели работы студенческого научного общества и студентов БГМУ в 2013-2014 учебном году</vt:lpstr>
      <vt:lpstr>Мероприятия с участием студентов и молодых учёных УО «БГМУ»</vt:lpstr>
      <vt:lpstr>Слайд 10</vt:lpstr>
      <vt:lpstr>Слайд 11</vt:lpstr>
      <vt:lpstr> Поощрения одарённой молодёжи           </vt:lpstr>
      <vt:lpstr>Слайд 13</vt:lpstr>
      <vt:lpstr>Слайд 14</vt:lpstr>
      <vt:lpstr>Слайд 15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Stakheiko Aliaksandr V.</dc:creator>
  <cp:lastModifiedBy>TerechovaTV</cp:lastModifiedBy>
  <cp:revision>83</cp:revision>
  <dcterms:created xsi:type="dcterms:W3CDTF">2012-11-08T11:29:58Z</dcterms:created>
  <dcterms:modified xsi:type="dcterms:W3CDTF">2014-12-10T17:48:20Z</dcterms:modified>
</cp:coreProperties>
</file>