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0" r:id="rId2"/>
    <p:sldId id="257" r:id="rId3"/>
    <p:sldId id="259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35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077EDB-545F-4C02-9159-88AAE4CC3E79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B80A5-ACFB-420D-BD1F-59662BD07F3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16069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692696"/>
            <a:ext cx="8204448" cy="1944216"/>
          </a:xfrm>
          <a:blipFill>
            <a:blip r:embed="rId2" cstate="print"/>
            <a:tile tx="0" ty="0" sx="100000" sy="100000" flip="none" algn="tl"/>
          </a:blip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ru-RU" sz="5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ru-RU" sz="5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5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О подходах </a:t>
            </a:r>
            <a:br>
              <a:rPr lang="ru-RU" sz="5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</a:br>
            <a:r>
              <a:rPr lang="ru-RU" sz="50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к подготовке </a:t>
            </a:r>
            <a:r>
              <a:rPr lang="ru-RU" sz="5000" b="1" dirty="0" err="1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андрагогов</a:t>
            </a:r>
            <a:r>
              <a:rPr lang="ru-RU" dirty="0" smtClean="0">
                <a:latin typeface="Arial Black" pitchFamily="34" charset="0"/>
              </a:rPr>
              <a:t/>
            </a:r>
            <a:br>
              <a:rPr lang="ru-RU" dirty="0" smtClean="0">
                <a:latin typeface="Arial Black" pitchFamily="34" charset="0"/>
              </a:rPr>
            </a:br>
            <a:endParaRPr lang="ru-RU" dirty="0"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91680" y="3933056"/>
            <a:ext cx="7452320" cy="1752600"/>
          </a:xfrm>
        </p:spPr>
        <p:txBody>
          <a:bodyPr>
            <a:normAutofit fontScale="92500"/>
          </a:bodyPr>
          <a:lstStyle/>
          <a:p>
            <a:pPr algn="r">
              <a:spcBef>
                <a:spcPts val="0"/>
              </a:spcBef>
            </a:pPr>
            <a:r>
              <a:rPr lang="ru-RU" sz="2500" b="1" dirty="0" err="1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Олекс</a:t>
            </a:r>
            <a:r>
              <a:rPr lang="ru-RU" sz="25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 О.А., </a:t>
            </a:r>
          </a:p>
          <a:p>
            <a:pPr algn="r">
              <a:spcBef>
                <a:spcPts val="0"/>
              </a:spcBef>
            </a:pPr>
            <a:r>
              <a:rPr lang="ru-RU" sz="25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начальник Центра непрерывного профессионального образования РИВШ, </a:t>
            </a:r>
          </a:p>
          <a:p>
            <a:pPr algn="r">
              <a:spcBef>
                <a:spcPts val="0"/>
              </a:spcBef>
            </a:pPr>
            <a:r>
              <a:rPr lang="ru-RU" sz="2500" b="1" dirty="0" smtClean="0">
                <a:solidFill>
                  <a:schemeClr val="accent3">
                    <a:lumMod val="75000"/>
                  </a:schemeClr>
                </a:solidFill>
                <a:latin typeface="Arial Black" pitchFamily="34" charset="0"/>
              </a:rPr>
              <a:t>кандидат педагогических наук, доцент </a:t>
            </a:r>
            <a:endParaRPr lang="ru-RU" sz="2500" dirty="0" smtClean="0">
              <a:solidFill>
                <a:schemeClr val="accent3">
                  <a:lumMod val="75000"/>
                </a:schemeClr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556792"/>
            <a:ext cx="8567936" cy="31683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Главная  ценность - Человек и его ресурс для </a:t>
            </a:r>
            <a:r>
              <a:rPr lang="ru-RU" dirty="0" err="1" smtClean="0"/>
              <a:t>самоореализации</a:t>
            </a:r>
            <a:endParaRPr lang="ru-RU" dirty="0" smtClean="0"/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Уважение индивидуальности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Право на ошибку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Соблюдение принципа «не навреди»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285784" y="332656"/>
            <a:ext cx="9644130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какие ценности опирается учитель взрослых:</a:t>
            </a:r>
            <a:endParaRPr lang="ru-RU" sz="3200" b="1" i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2501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052736"/>
            <a:ext cx="8567936" cy="55926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Главная  ценность - Человек и его ресурс для </a:t>
            </a:r>
            <a:r>
              <a:rPr lang="ru-RU" dirty="0" err="1" smtClean="0"/>
              <a:t>самоореализации</a:t>
            </a:r>
            <a:endParaRPr lang="ru-RU" dirty="0" smtClean="0"/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Уважение индивидуальности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Соблюдение трех условий самоорганизации: открытость, нелинейность (многофакторность) и </a:t>
            </a:r>
            <a:r>
              <a:rPr lang="ru-RU" dirty="0" err="1" smtClean="0"/>
              <a:t>нестабилиьность</a:t>
            </a:r>
            <a:r>
              <a:rPr lang="ru-RU" dirty="0" smtClean="0"/>
              <a:t> (неустойчивость)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Право на ошибку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Соблюдение принципа «не навреди»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-71438" y="428604"/>
            <a:ext cx="9358346" cy="584775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32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какие ценности опирается учитель взрослых:</a:t>
            </a:r>
            <a:endParaRPr lang="ru-RU" sz="3200" b="1" i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616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2132856"/>
            <a:ext cx="9144000" cy="350445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четкое представление о том, кто есть «взрослый обучающийся» и каковы его образовательные потребности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сформулированные требования к специалистам сферы дополнительного  образования взрослых (каким ожиданиям не соответствует их компетентность, каковы принципиальные отличия в подготовке и практических навыках специалистов иных сфер образования)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60648"/>
            <a:ext cx="9144000" cy="1578702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Рамочные условия для подготовки специалистов сферы дополнительного образования взрослых (ДОВ)</a:t>
            </a:r>
            <a:endParaRPr lang="ru-RU" sz="4000" b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553348"/>
            <a:ext cx="9144000" cy="530465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сформированное </a:t>
            </a:r>
            <a:r>
              <a:rPr lang="ru-RU" dirty="0"/>
              <a:t>общественное мнение о необходимости подготовки таких специалистов (в среде тех, кто обучает и тех, кто обучается</a:t>
            </a:r>
            <a:r>
              <a:rPr lang="ru-RU" dirty="0" smtClean="0"/>
              <a:t>)</a:t>
            </a:r>
          </a:p>
          <a:p>
            <a:pPr>
              <a:spcBef>
                <a:spcPts val="0"/>
              </a:spcBef>
              <a:defRPr/>
            </a:pPr>
            <a:r>
              <a:rPr lang="ru-RU" dirty="0"/>
              <a:t>з</a:t>
            </a:r>
            <a:r>
              <a:rPr lang="ru-RU" dirty="0" smtClean="0"/>
              <a:t>аинтересованность конкретных лиц (учреждений образования) в организации подготовки специалистов сферы ДОВ</a:t>
            </a:r>
          </a:p>
          <a:p>
            <a:pPr>
              <a:spcBef>
                <a:spcPts val="0"/>
              </a:spcBef>
              <a:defRPr/>
            </a:pPr>
            <a:r>
              <a:rPr lang="ru-RU" dirty="0"/>
              <a:t>о</a:t>
            </a:r>
            <a:r>
              <a:rPr lang="ru-RU" dirty="0" smtClean="0"/>
              <a:t>владение этими лицами </a:t>
            </a:r>
            <a:r>
              <a:rPr lang="ru-RU" dirty="0"/>
              <a:t>(</a:t>
            </a:r>
            <a:r>
              <a:rPr lang="ru-RU" dirty="0" smtClean="0"/>
              <a:t>учреждениями </a:t>
            </a:r>
            <a:r>
              <a:rPr lang="ru-RU" dirty="0"/>
              <a:t>образования</a:t>
            </a:r>
            <a:r>
              <a:rPr lang="ru-RU" dirty="0" smtClean="0"/>
              <a:t>) универсальными технологиями, методами обучения взрослых (вне зависимости от многообразия содержания обучения взрослых)</a:t>
            </a:r>
            <a:endParaRPr lang="ru-RU" dirty="0"/>
          </a:p>
          <a:p>
            <a:pPr>
              <a:spcBef>
                <a:spcPts val="0"/>
              </a:spcBef>
              <a:defRPr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60648"/>
            <a:ext cx="9144000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Рамочные условия для подготовки специалистов сферы дополнительного образования взрослых</a:t>
            </a:r>
            <a:endParaRPr lang="ru-RU" sz="2800" b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6456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124744"/>
            <a:ext cx="9144000" cy="5304652"/>
          </a:xfrm>
        </p:spPr>
        <p:txBody>
          <a:bodyPr>
            <a:normAutofit lnSpcReduction="10000"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решение вопросов, связанных с реализацией документа о присвоении квалификации </a:t>
            </a:r>
            <a:r>
              <a:rPr lang="ru-RU" dirty="0" err="1" smtClean="0"/>
              <a:t>андрагога</a:t>
            </a:r>
            <a:r>
              <a:rPr lang="ru-RU" dirty="0" smtClean="0"/>
              <a:t>, когда такой документ будет выдаваться (в отличие от общепризнанных педагогических квалификаций, используемых в более широком масштабе)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решение проблем признания таких квалификаций (достаточно ли этого документа и факта его подтверждения практическими действиями или требуется сертификация – подтверждение в рамках секторальных советов)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88640"/>
            <a:ext cx="9144000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Рамочные условия для подготовки специалистов сферы дополнительного образования взрослых</a:t>
            </a:r>
            <a:endParaRPr lang="ru-RU" sz="2800" b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979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0" y="1124744"/>
            <a:ext cx="9144000" cy="5304652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/>
              <a:t>в</a:t>
            </a:r>
            <a:r>
              <a:rPr lang="ru-RU" dirty="0" smtClean="0"/>
              <a:t>ыбор организационных форм решения вопроса подготовки </a:t>
            </a:r>
            <a:r>
              <a:rPr lang="ru-RU" dirty="0" err="1" smtClean="0"/>
              <a:t>андрагогов</a:t>
            </a:r>
            <a:r>
              <a:rPr lang="ru-RU" dirty="0" smtClean="0"/>
              <a:t> (переподготовка, обучающие курсы, различные виды неформального образования)</a:t>
            </a:r>
          </a:p>
          <a:p>
            <a:pPr>
              <a:spcBef>
                <a:spcPts val="0"/>
              </a:spcBef>
              <a:defRPr/>
            </a:pPr>
            <a:r>
              <a:rPr lang="ru-RU" dirty="0"/>
              <a:t>р</a:t>
            </a:r>
            <a:r>
              <a:rPr lang="ru-RU" dirty="0" smtClean="0"/>
              <a:t>ешение проблем финансирования (при интересе государственных структур – бюджетное финансирование, при интересе бизнес структур – внебюджетное, возможно спонсорское, вложение личных средств обучающихся  и др.)</a:t>
            </a:r>
          </a:p>
          <a:p>
            <a:pPr>
              <a:spcBef>
                <a:spcPts val="0"/>
              </a:spcBef>
              <a:defRPr/>
            </a:pPr>
            <a:r>
              <a:rPr lang="ru-RU" dirty="0"/>
              <a:t>д</a:t>
            </a:r>
            <a:r>
              <a:rPr lang="ru-RU" dirty="0" smtClean="0"/>
              <a:t>алее – реализация.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954107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2800" b="1" dirty="0" smtClean="0">
                <a:solidFill>
                  <a:schemeClr val="accent3">
                    <a:lumMod val="75000"/>
                  </a:schemeClr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Рамочные условия для подготовки специалистов сферы дополнительного образования взрослых</a:t>
            </a:r>
            <a:endParaRPr lang="ru-RU" sz="2800" b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chemeClr val="accent3">
                  <a:lumMod val="75000"/>
                </a:schemeClr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2655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556792"/>
            <a:ext cx="8501122" cy="3672408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Позитивный человек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Соратник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Настройщик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Солнечная батарея (аккумулятор</a:t>
            </a:r>
            <a:r>
              <a:rPr lang="en-US" dirty="0" smtClean="0"/>
              <a:t>)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Заводила</a:t>
            </a:r>
          </a:p>
          <a:p>
            <a:pPr>
              <a:spcBef>
                <a:spcPts val="0"/>
              </a:spcBef>
              <a:defRPr/>
            </a:pPr>
            <a:r>
              <a:rPr lang="ru-RU" dirty="0" err="1" smtClean="0"/>
              <a:t>Инноватор</a:t>
            </a:r>
            <a:r>
              <a:rPr lang="ru-RU" dirty="0" smtClean="0"/>
              <a:t>, готовый к изменениям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Учитель взрослых - это</a:t>
            </a:r>
            <a:endParaRPr lang="ru-RU" sz="4000" b="1" i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346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95536" y="1916832"/>
            <a:ext cx="8567936" cy="451256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Найдем общий язык и общий знаменатель </a:t>
            </a:r>
            <a:endParaRPr lang="ru-RU" dirty="0"/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Изменим мир к лучшему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Достигнем вместе позитивного результата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Важны хорошие человеческие отношения</a:t>
            </a:r>
          </a:p>
          <a:p>
            <a:pPr>
              <a:spcBef>
                <a:spcPts val="0"/>
              </a:spcBef>
              <a:defRPr/>
            </a:pPr>
            <a:endParaRPr lang="ru-RU" b="1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692696"/>
            <a:ext cx="9144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Моя вера (учителя взрослых):</a:t>
            </a:r>
            <a:endParaRPr lang="ru-RU" sz="4000" b="1" i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79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071546"/>
            <a:ext cx="8567936" cy="55926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Иметь представление о взрослых обучающихся (что общее и особенное у каждого)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Уметь слышать, чувствовать, понимать взрослых обучающихся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Работать с эмоциями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Владеть приемами взаимодействия в процессе обучения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Свободно владеть предметом обсуждения (изучения)</a:t>
            </a:r>
          </a:p>
          <a:p>
            <a:pPr>
              <a:spcBef>
                <a:spcPts val="0"/>
              </a:spcBef>
              <a:defRPr/>
            </a:pPr>
            <a:endParaRPr lang="ru-RU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60648"/>
            <a:ext cx="9144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Что важно  для учителя взрослых:</a:t>
            </a:r>
            <a:endParaRPr lang="ru-RU" sz="4000" b="1" i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974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357158" y="1265316"/>
            <a:ext cx="8567936" cy="5592684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defRPr/>
            </a:pPr>
            <a:r>
              <a:rPr lang="ru-RU" dirty="0" smtClean="0"/>
              <a:t>За цели обучения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За управление изменениями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За организацию образовательного процесса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За атмосферу  в группе </a:t>
            </a:r>
            <a:r>
              <a:rPr lang="ru-RU" dirty="0"/>
              <a:t>о</a:t>
            </a:r>
            <a:r>
              <a:rPr lang="ru-RU" dirty="0" smtClean="0"/>
              <a:t>бучающихся</a:t>
            </a:r>
          </a:p>
          <a:p>
            <a:pPr>
              <a:spcBef>
                <a:spcPts val="0"/>
              </a:spcBef>
              <a:defRPr/>
            </a:pPr>
            <a:r>
              <a:rPr lang="ru-RU" dirty="0" smtClean="0"/>
              <a:t>За позитивный настрой на ожидаемый  результат (образ результата) за создание почвы для выращивания позитивного результата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0" y="332656"/>
            <a:ext cx="9144000" cy="70788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ru-RU" sz="4000" b="1" i="1" dirty="0" smtClean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Ответственность учителя взрослых:</a:t>
            </a:r>
            <a:endParaRPr lang="ru-RU" sz="4000" b="1" i="1" dirty="0">
              <a:ln w="11430">
                <a:solidFill>
                  <a:schemeClr val="bg2">
                    <a:lumMod val="75000"/>
                    <a:alpha val="68000"/>
                  </a:schemeClr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204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1174</TotalTime>
  <Words>455</Words>
  <Application>Microsoft Office PowerPoint</Application>
  <PresentationFormat>Экран (4:3)</PresentationFormat>
  <Paragraphs>53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 О подходах  к подготовке андрагогов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Григорьева Ольга Николаевна</dc:creator>
  <cp:lastModifiedBy>Admin</cp:lastModifiedBy>
  <cp:revision>121</cp:revision>
  <dcterms:modified xsi:type="dcterms:W3CDTF">2015-11-20T06:16:59Z</dcterms:modified>
</cp:coreProperties>
</file>