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311" r:id="rId4"/>
    <p:sldId id="298" r:id="rId5"/>
    <p:sldId id="305" r:id="rId6"/>
    <p:sldId id="307" r:id="rId7"/>
    <p:sldId id="327" r:id="rId8"/>
    <p:sldId id="302" r:id="rId9"/>
    <p:sldId id="320" r:id="rId10"/>
    <p:sldId id="317" r:id="rId11"/>
    <p:sldId id="323" r:id="rId12"/>
    <p:sldId id="330" r:id="rId13"/>
    <p:sldId id="329" r:id="rId14"/>
    <p:sldId id="322" r:id="rId15"/>
    <p:sldId id="315" r:id="rId16"/>
    <p:sldId id="324" r:id="rId17"/>
    <p:sldId id="333" r:id="rId18"/>
    <p:sldId id="300" r:id="rId19"/>
    <p:sldId id="334" r:id="rId20"/>
    <p:sldId id="335" r:id="rId21"/>
    <p:sldId id="326" r:id="rId22"/>
    <p:sldId id="33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67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069715-3F57-41CE-848B-EA732E03E25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CA411A-48E9-4560-BC92-82EFF114EF03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Профессионализация</a:t>
          </a:r>
          <a:endParaRPr lang="ru-RU" dirty="0"/>
        </a:p>
      </dgm:t>
    </dgm:pt>
    <dgm:pt modelId="{7BB581D3-568D-4BDD-9181-C0BFA95F21FA}" type="parTrans" cxnId="{DFE8EA55-AD37-4695-8375-95B09205EBA0}">
      <dgm:prSet/>
      <dgm:spPr/>
      <dgm:t>
        <a:bodyPr/>
        <a:lstStyle/>
        <a:p>
          <a:endParaRPr lang="ru-RU"/>
        </a:p>
      </dgm:t>
    </dgm:pt>
    <dgm:pt modelId="{8B3F35F7-642C-459D-ADAE-5D5CF6CDEA06}" type="sibTrans" cxnId="{DFE8EA55-AD37-4695-8375-95B09205EBA0}">
      <dgm:prSet/>
      <dgm:spPr/>
      <dgm:t>
        <a:bodyPr/>
        <a:lstStyle/>
        <a:p>
          <a:endParaRPr lang="ru-RU"/>
        </a:p>
      </dgm:t>
    </dgm:pt>
    <dgm:pt modelId="{56E4F6F5-775F-4E34-9C69-B8B958C95384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ru-RU" sz="1600" dirty="0" smtClean="0"/>
            <a:t>Тесная связь с рынком труда (сотрудничество с работодателями)</a:t>
          </a:r>
          <a:endParaRPr lang="ru-RU" sz="1600" dirty="0"/>
        </a:p>
      </dgm:t>
    </dgm:pt>
    <dgm:pt modelId="{86B6634B-1A6E-4AB1-88A6-2340FD7E8D8B}" type="parTrans" cxnId="{A92C984F-8BE8-4000-A5DD-620E3AD3DED4}">
      <dgm:prSet/>
      <dgm:spPr/>
      <dgm:t>
        <a:bodyPr/>
        <a:lstStyle/>
        <a:p>
          <a:endParaRPr lang="ru-RU"/>
        </a:p>
      </dgm:t>
    </dgm:pt>
    <dgm:pt modelId="{42E7FB5D-F2B5-4C29-80D6-B765DB2093C1}" type="sibTrans" cxnId="{A92C984F-8BE8-4000-A5DD-620E3AD3DED4}">
      <dgm:prSet/>
      <dgm:spPr/>
      <dgm:t>
        <a:bodyPr/>
        <a:lstStyle/>
        <a:p>
          <a:endParaRPr lang="ru-RU"/>
        </a:p>
      </dgm:t>
    </dgm:pt>
    <dgm:pt modelId="{69EA3CF9-DA25-4D98-A265-72A2542D0232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ru-RU" sz="1600" dirty="0" smtClean="0"/>
            <a:t>Капитализация приобретенных знаний (конкурентоспособность на рынке труда)</a:t>
          </a:r>
          <a:endParaRPr lang="ru-RU" sz="1600" dirty="0"/>
        </a:p>
      </dgm:t>
    </dgm:pt>
    <dgm:pt modelId="{31458FB3-437B-4194-8892-E6C777B9A34C}" type="parTrans" cxnId="{B0BFF477-4CD5-4A94-90A9-CFBF479AF118}">
      <dgm:prSet/>
      <dgm:spPr/>
      <dgm:t>
        <a:bodyPr/>
        <a:lstStyle/>
        <a:p>
          <a:endParaRPr lang="ru-RU"/>
        </a:p>
      </dgm:t>
    </dgm:pt>
    <dgm:pt modelId="{C70EBAA4-7F52-4C51-9C66-C85BB805333B}" type="sibTrans" cxnId="{B0BFF477-4CD5-4A94-90A9-CFBF479AF118}">
      <dgm:prSet/>
      <dgm:spPr/>
      <dgm:t>
        <a:bodyPr/>
        <a:lstStyle/>
        <a:p>
          <a:endParaRPr lang="ru-RU"/>
        </a:p>
      </dgm:t>
    </dgm:pt>
    <dgm:pt modelId="{168ADA39-A159-400D-A2A9-D944BF449823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Формирование компетенций</a:t>
          </a:r>
          <a:endParaRPr lang="ru-RU" dirty="0"/>
        </a:p>
      </dgm:t>
    </dgm:pt>
    <dgm:pt modelId="{A549E00D-3104-4D5A-B665-0FCB90AA0DD1}" type="parTrans" cxnId="{547E778A-C431-4483-BA30-3C27773A664E}">
      <dgm:prSet/>
      <dgm:spPr/>
      <dgm:t>
        <a:bodyPr/>
        <a:lstStyle/>
        <a:p>
          <a:endParaRPr lang="ru-RU"/>
        </a:p>
      </dgm:t>
    </dgm:pt>
    <dgm:pt modelId="{982D2802-2F82-4FE3-8F4E-2125C0AA005C}" type="sibTrans" cxnId="{547E778A-C431-4483-BA30-3C27773A664E}">
      <dgm:prSet/>
      <dgm:spPr/>
      <dgm:t>
        <a:bodyPr/>
        <a:lstStyle/>
        <a:p>
          <a:endParaRPr lang="ru-RU"/>
        </a:p>
      </dgm:t>
    </dgm:pt>
    <dgm:pt modelId="{1C351BAD-BFB3-4F33-9C12-B001272D5585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ru-RU" sz="1600" dirty="0" smtClean="0"/>
            <a:t>Возможность и умение применять полученные знания на практике </a:t>
          </a:r>
          <a:endParaRPr lang="ru-RU" sz="1600" dirty="0"/>
        </a:p>
      </dgm:t>
    </dgm:pt>
    <dgm:pt modelId="{1A049A86-F1F5-4726-9CBD-6E231C79494B}" type="parTrans" cxnId="{8D4172E5-BA4A-4312-BB33-C25498E0F9F0}">
      <dgm:prSet/>
      <dgm:spPr/>
      <dgm:t>
        <a:bodyPr/>
        <a:lstStyle/>
        <a:p>
          <a:endParaRPr lang="ru-RU"/>
        </a:p>
      </dgm:t>
    </dgm:pt>
    <dgm:pt modelId="{4E6623B5-80A5-45ED-9F03-3370340C383B}" type="sibTrans" cxnId="{8D4172E5-BA4A-4312-BB33-C25498E0F9F0}">
      <dgm:prSet/>
      <dgm:spPr/>
      <dgm:t>
        <a:bodyPr/>
        <a:lstStyle/>
        <a:p>
          <a:endParaRPr lang="ru-RU"/>
        </a:p>
      </dgm:t>
    </dgm:pt>
    <dgm:pt modelId="{7E73CCA9-E608-4655-AEA6-9A774716B5C9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ru-RU" sz="1600" dirty="0" smtClean="0"/>
            <a:t>Быстрая  трудовая адаптация</a:t>
          </a:r>
          <a:endParaRPr lang="ru-RU" sz="1600" dirty="0"/>
        </a:p>
      </dgm:t>
    </dgm:pt>
    <dgm:pt modelId="{512D5A8E-C42B-4767-A1CB-2AD2454BA1D7}" type="parTrans" cxnId="{6A3A60C1-4BF1-4477-82FF-0B0CB0637BF3}">
      <dgm:prSet/>
      <dgm:spPr/>
      <dgm:t>
        <a:bodyPr/>
        <a:lstStyle/>
        <a:p>
          <a:endParaRPr lang="ru-RU"/>
        </a:p>
      </dgm:t>
    </dgm:pt>
    <dgm:pt modelId="{354ABED4-D89D-48C4-8733-4B2B52B9304F}" type="sibTrans" cxnId="{6A3A60C1-4BF1-4477-82FF-0B0CB0637BF3}">
      <dgm:prSet/>
      <dgm:spPr/>
      <dgm:t>
        <a:bodyPr/>
        <a:lstStyle/>
        <a:p>
          <a:endParaRPr lang="ru-RU"/>
        </a:p>
      </dgm:t>
    </dgm:pt>
    <dgm:pt modelId="{586374AF-EAB7-43C8-AF80-99ACF9153D11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Практикоориентированность</a:t>
          </a:r>
          <a:endParaRPr lang="ru-RU" dirty="0"/>
        </a:p>
      </dgm:t>
    </dgm:pt>
    <dgm:pt modelId="{60474E31-1636-4FB6-AD2F-F35779B0B6ED}" type="parTrans" cxnId="{CFA98532-5BE9-4CF2-91F5-878E306AD4EF}">
      <dgm:prSet/>
      <dgm:spPr/>
      <dgm:t>
        <a:bodyPr/>
        <a:lstStyle/>
        <a:p>
          <a:endParaRPr lang="ru-RU"/>
        </a:p>
      </dgm:t>
    </dgm:pt>
    <dgm:pt modelId="{E3D0ECEF-04C3-4FFA-981B-8715AF09391E}" type="sibTrans" cxnId="{CFA98532-5BE9-4CF2-91F5-878E306AD4EF}">
      <dgm:prSet/>
      <dgm:spPr/>
      <dgm:t>
        <a:bodyPr/>
        <a:lstStyle/>
        <a:p>
          <a:endParaRPr lang="ru-RU"/>
        </a:p>
      </dgm:t>
    </dgm:pt>
    <dgm:pt modelId="{55C4C99B-486A-4392-A87E-943933C0178E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ru-RU" sz="1600" dirty="0" smtClean="0"/>
            <a:t>Получение только тех знаний и навыков, которые непосредственно пригодятся в реальной трудовой деятельности</a:t>
          </a:r>
          <a:endParaRPr lang="ru-RU" sz="1600" dirty="0"/>
        </a:p>
      </dgm:t>
    </dgm:pt>
    <dgm:pt modelId="{BE76A529-FD70-4792-8A43-4493D9C41AFE}" type="parTrans" cxnId="{2A4C6E29-9FB4-4F8F-82AD-C2672421856D}">
      <dgm:prSet/>
      <dgm:spPr/>
      <dgm:t>
        <a:bodyPr/>
        <a:lstStyle/>
        <a:p>
          <a:endParaRPr lang="ru-RU"/>
        </a:p>
      </dgm:t>
    </dgm:pt>
    <dgm:pt modelId="{6B0DE1EF-F3D8-4F05-9257-74D5A3AF37C5}" type="sibTrans" cxnId="{2A4C6E29-9FB4-4F8F-82AD-C2672421856D}">
      <dgm:prSet/>
      <dgm:spPr/>
      <dgm:t>
        <a:bodyPr/>
        <a:lstStyle/>
        <a:p>
          <a:endParaRPr lang="ru-RU"/>
        </a:p>
      </dgm:t>
    </dgm:pt>
    <dgm:pt modelId="{B988BEB7-287C-40B4-9879-7C1CE43C66D0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ru-RU" sz="1600" dirty="0" smtClean="0"/>
            <a:t>Только актуальные знания от преподавателей-практиков</a:t>
          </a:r>
          <a:endParaRPr lang="ru-RU" sz="1600" dirty="0"/>
        </a:p>
      </dgm:t>
    </dgm:pt>
    <dgm:pt modelId="{FF92A3D6-BA97-44B1-93CD-94CA9D8A9B99}" type="parTrans" cxnId="{3D48A4E1-7B27-4856-ACEC-3BA4AED35290}">
      <dgm:prSet/>
      <dgm:spPr/>
      <dgm:t>
        <a:bodyPr/>
        <a:lstStyle/>
        <a:p>
          <a:endParaRPr lang="ru-RU"/>
        </a:p>
      </dgm:t>
    </dgm:pt>
    <dgm:pt modelId="{FB7D41DB-1861-452C-829D-C77F722E2EDB}" type="sibTrans" cxnId="{3D48A4E1-7B27-4856-ACEC-3BA4AED35290}">
      <dgm:prSet/>
      <dgm:spPr/>
      <dgm:t>
        <a:bodyPr/>
        <a:lstStyle/>
        <a:p>
          <a:endParaRPr lang="ru-RU"/>
        </a:p>
      </dgm:t>
    </dgm:pt>
    <dgm:pt modelId="{0F650E52-C9CD-4E0B-B31E-BF554866FAFB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ru-RU" sz="1600" dirty="0" smtClean="0"/>
            <a:t>Возможность сочетать теоретические и практические занятия, сразу отрабатывать полученные знания на практике</a:t>
          </a:r>
          <a:endParaRPr lang="ru-RU" sz="1600" dirty="0"/>
        </a:p>
      </dgm:t>
    </dgm:pt>
    <dgm:pt modelId="{0809C8AF-47B2-40B2-9A1D-C2D1184C134F}" type="parTrans" cxnId="{1B0CA9A7-6C37-476A-BCDE-4C80505A84D5}">
      <dgm:prSet/>
      <dgm:spPr/>
      <dgm:t>
        <a:bodyPr/>
        <a:lstStyle/>
        <a:p>
          <a:endParaRPr lang="ru-RU"/>
        </a:p>
      </dgm:t>
    </dgm:pt>
    <dgm:pt modelId="{C1A56EA2-AE33-4E94-B005-DC2340BE51EA}" type="sibTrans" cxnId="{1B0CA9A7-6C37-476A-BCDE-4C80505A84D5}">
      <dgm:prSet/>
      <dgm:spPr/>
      <dgm:t>
        <a:bodyPr/>
        <a:lstStyle/>
        <a:p>
          <a:endParaRPr lang="ru-RU"/>
        </a:p>
      </dgm:t>
    </dgm:pt>
    <dgm:pt modelId="{EE4B9820-1211-4F26-9A9C-A8D5C8123E55}" type="pres">
      <dgm:prSet presAssocID="{95069715-3F57-41CE-848B-EA732E03E2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381089-4E97-4A6D-8B3F-7C963A13DBB0}" type="pres">
      <dgm:prSet presAssocID="{89CA411A-48E9-4560-BC92-82EFF114EF03}" presName="linNode" presStyleCnt="0"/>
      <dgm:spPr/>
    </dgm:pt>
    <dgm:pt modelId="{BBE2453E-6C01-45F5-AFA7-9B6E6CBEB05D}" type="pres">
      <dgm:prSet presAssocID="{89CA411A-48E9-4560-BC92-82EFF114EF0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903EDF-A46D-4870-A5C0-4816D878E6A8}" type="pres">
      <dgm:prSet presAssocID="{89CA411A-48E9-4560-BC92-82EFF114EF0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984FD-D7B7-4435-9DA1-32FCFDFBD7E3}" type="pres">
      <dgm:prSet presAssocID="{8B3F35F7-642C-459D-ADAE-5D5CF6CDEA06}" presName="sp" presStyleCnt="0"/>
      <dgm:spPr/>
    </dgm:pt>
    <dgm:pt modelId="{4ADEA918-0AD9-440E-A659-11B059E2D62E}" type="pres">
      <dgm:prSet presAssocID="{168ADA39-A159-400D-A2A9-D944BF449823}" presName="linNode" presStyleCnt="0"/>
      <dgm:spPr/>
    </dgm:pt>
    <dgm:pt modelId="{1452D89E-85BC-4FB1-B97B-39F9E59C6BDA}" type="pres">
      <dgm:prSet presAssocID="{168ADA39-A159-400D-A2A9-D944BF44982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E1E99-341A-4162-A0ED-5E17EF338DFB}" type="pres">
      <dgm:prSet presAssocID="{168ADA39-A159-400D-A2A9-D944BF44982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DBB49-625A-4582-887D-735C5E7F6923}" type="pres">
      <dgm:prSet presAssocID="{982D2802-2F82-4FE3-8F4E-2125C0AA005C}" presName="sp" presStyleCnt="0"/>
      <dgm:spPr/>
    </dgm:pt>
    <dgm:pt modelId="{7FC4BA8E-7F91-415F-AE1A-EDEDA75E0279}" type="pres">
      <dgm:prSet presAssocID="{586374AF-EAB7-43C8-AF80-99ACF9153D11}" presName="linNode" presStyleCnt="0"/>
      <dgm:spPr/>
    </dgm:pt>
    <dgm:pt modelId="{819C5D23-34F3-496B-A0D1-CAA3A10DB75D}" type="pres">
      <dgm:prSet presAssocID="{586374AF-EAB7-43C8-AF80-99ACF9153D1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DAE70B-E8A9-4E28-8D85-4265C09DC49D}" type="pres">
      <dgm:prSet presAssocID="{586374AF-EAB7-43C8-AF80-99ACF9153D11}" presName="descendantText" presStyleLbl="alignAccFollowNode1" presStyleIdx="2" presStyleCnt="3" custScaleY="123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62540D-EADE-4555-846C-9DE537933D2A}" type="presOf" srcId="{168ADA39-A159-400D-A2A9-D944BF449823}" destId="{1452D89E-85BC-4FB1-B97B-39F9E59C6BDA}" srcOrd="0" destOrd="0" presId="urn:microsoft.com/office/officeart/2005/8/layout/vList5"/>
    <dgm:cxn modelId="{DFE8EA55-AD37-4695-8375-95B09205EBA0}" srcId="{95069715-3F57-41CE-848B-EA732E03E25A}" destId="{89CA411A-48E9-4560-BC92-82EFF114EF03}" srcOrd="0" destOrd="0" parTransId="{7BB581D3-568D-4BDD-9181-C0BFA95F21FA}" sibTransId="{8B3F35F7-642C-459D-ADAE-5D5CF6CDEA06}"/>
    <dgm:cxn modelId="{8914C0F6-3405-4918-85A3-F135B02E4980}" type="presOf" srcId="{95069715-3F57-41CE-848B-EA732E03E25A}" destId="{EE4B9820-1211-4F26-9A9C-A8D5C8123E55}" srcOrd="0" destOrd="0" presId="urn:microsoft.com/office/officeart/2005/8/layout/vList5"/>
    <dgm:cxn modelId="{1B0CA9A7-6C37-476A-BCDE-4C80505A84D5}" srcId="{586374AF-EAB7-43C8-AF80-99ACF9153D11}" destId="{0F650E52-C9CD-4E0B-B31E-BF554866FAFB}" srcOrd="2" destOrd="0" parTransId="{0809C8AF-47B2-40B2-9A1D-C2D1184C134F}" sibTransId="{C1A56EA2-AE33-4E94-B005-DC2340BE51EA}"/>
    <dgm:cxn modelId="{73BF8836-1809-432F-9F32-386DCBF02829}" type="presOf" srcId="{586374AF-EAB7-43C8-AF80-99ACF9153D11}" destId="{819C5D23-34F3-496B-A0D1-CAA3A10DB75D}" srcOrd="0" destOrd="0" presId="urn:microsoft.com/office/officeart/2005/8/layout/vList5"/>
    <dgm:cxn modelId="{A92C984F-8BE8-4000-A5DD-620E3AD3DED4}" srcId="{89CA411A-48E9-4560-BC92-82EFF114EF03}" destId="{56E4F6F5-775F-4E34-9C69-B8B958C95384}" srcOrd="0" destOrd="0" parTransId="{86B6634B-1A6E-4AB1-88A6-2340FD7E8D8B}" sibTransId="{42E7FB5D-F2B5-4C29-80D6-B765DB2093C1}"/>
    <dgm:cxn modelId="{726EA840-74E8-4A72-B6AE-710BEEFEF812}" type="presOf" srcId="{B988BEB7-287C-40B4-9879-7C1CE43C66D0}" destId="{C6DAE70B-E8A9-4E28-8D85-4265C09DC49D}" srcOrd="0" destOrd="1" presId="urn:microsoft.com/office/officeart/2005/8/layout/vList5"/>
    <dgm:cxn modelId="{2A5633C3-F255-4614-A834-3BD8330EB64A}" type="presOf" srcId="{1C351BAD-BFB3-4F33-9C12-B001272D5585}" destId="{35AE1E99-341A-4162-A0ED-5E17EF338DFB}" srcOrd="0" destOrd="0" presId="urn:microsoft.com/office/officeart/2005/8/layout/vList5"/>
    <dgm:cxn modelId="{2A681FEE-A2F2-4AD6-93E3-AC5AA6A5D90D}" type="presOf" srcId="{0F650E52-C9CD-4E0B-B31E-BF554866FAFB}" destId="{C6DAE70B-E8A9-4E28-8D85-4265C09DC49D}" srcOrd="0" destOrd="2" presId="urn:microsoft.com/office/officeart/2005/8/layout/vList5"/>
    <dgm:cxn modelId="{89652140-AADC-4AEA-98A0-F0C3F48C2234}" type="presOf" srcId="{55C4C99B-486A-4392-A87E-943933C0178E}" destId="{C6DAE70B-E8A9-4E28-8D85-4265C09DC49D}" srcOrd="0" destOrd="0" presId="urn:microsoft.com/office/officeart/2005/8/layout/vList5"/>
    <dgm:cxn modelId="{547E778A-C431-4483-BA30-3C27773A664E}" srcId="{95069715-3F57-41CE-848B-EA732E03E25A}" destId="{168ADA39-A159-400D-A2A9-D944BF449823}" srcOrd="1" destOrd="0" parTransId="{A549E00D-3104-4D5A-B665-0FCB90AA0DD1}" sibTransId="{982D2802-2F82-4FE3-8F4E-2125C0AA005C}"/>
    <dgm:cxn modelId="{A242EBA6-03FA-415B-99B7-62A6E0CFAF84}" type="presOf" srcId="{69EA3CF9-DA25-4D98-A265-72A2542D0232}" destId="{4F903EDF-A46D-4870-A5C0-4816D878E6A8}" srcOrd="0" destOrd="1" presId="urn:microsoft.com/office/officeart/2005/8/layout/vList5"/>
    <dgm:cxn modelId="{2A4C6E29-9FB4-4F8F-82AD-C2672421856D}" srcId="{586374AF-EAB7-43C8-AF80-99ACF9153D11}" destId="{55C4C99B-486A-4392-A87E-943933C0178E}" srcOrd="0" destOrd="0" parTransId="{BE76A529-FD70-4792-8A43-4493D9C41AFE}" sibTransId="{6B0DE1EF-F3D8-4F05-9257-74D5A3AF37C5}"/>
    <dgm:cxn modelId="{CFA98532-5BE9-4CF2-91F5-878E306AD4EF}" srcId="{95069715-3F57-41CE-848B-EA732E03E25A}" destId="{586374AF-EAB7-43C8-AF80-99ACF9153D11}" srcOrd="2" destOrd="0" parTransId="{60474E31-1636-4FB6-AD2F-F35779B0B6ED}" sibTransId="{E3D0ECEF-04C3-4FFA-981B-8715AF09391E}"/>
    <dgm:cxn modelId="{E938FC1D-B56B-4783-9A36-3155FECCF81C}" type="presOf" srcId="{89CA411A-48E9-4560-BC92-82EFF114EF03}" destId="{BBE2453E-6C01-45F5-AFA7-9B6E6CBEB05D}" srcOrd="0" destOrd="0" presId="urn:microsoft.com/office/officeart/2005/8/layout/vList5"/>
    <dgm:cxn modelId="{9E64F7CA-8083-4DFF-9D7C-DC3F866E6EB3}" type="presOf" srcId="{56E4F6F5-775F-4E34-9C69-B8B958C95384}" destId="{4F903EDF-A46D-4870-A5C0-4816D878E6A8}" srcOrd="0" destOrd="0" presId="urn:microsoft.com/office/officeart/2005/8/layout/vList5"/>
    <dgm:cxn modelId="{3D48A4E1-7B27-4856-ACEC-3BA4AED35290}" srcId="{586374AF-EAB7-43C8-AF80-99ACF9153D11}" destId="{B988BEB7-287C-40B4-9879-7C1CE43C66D0}" srcOrd="1" destOrd="0" parTransId="{FF92A3D6-BA97-44B1-93CD-94CA9D8A9B99}" sibTransId="{FB7D41DB-1861-452C-829D-C77F722E2EDB}"/>
    <dgm:cxn modelId="{0E702A7D-42E6-45A7-9274-2DBB681A893A}" type="presOf" srcId="{7E73CCA9-E608-4655-AEA6-9A774716B5C9}" destId="{35AE1E99-341A-4162-A0ED-5E17EF338DFB}" srcOrd="0" destOrd="1" presId="urn:microsoft.com/office/officeart/2005/8/layout/vList5"/>
    <dgm:cxn modelId="{6A3A60C1-4BF1-4477-82FF-0B0CB0637BF3}" srcId="{168ADA39-A159-400D-A2A9-D944BF449823}" destId="{7E73CCA9-E608-4655-AEA6-9A774716B5C9}" srcOrd="1" destOrd="0" parTransId="{512D5A8E-C42B-4767-A1CB-2AD2454BA1D7}" sibTransId="{354ABED4-D89D-48C4-8733-4B2B52B9304F}"/>
    <dgm:cxn modelId="{8D4172E5-BA4A-4312-BB33-C25498E0F9F0}" srcId="{168ADA39-A159-400D-A2A9-D944BF449823}" destId="{1C351BAD-BFB3-4F33-9C12-B001272D5585}" srcOrd="0" destOrd="0" parTransId="{1A049A86-F1F5-4726-9CBD-6E231C79494B}" sibTransId="{4E6623B5-80A5-45ED-9F03-3370340C383B}"/>
    <dgm:cxn modelId="{B0BFF477-4CD5-4A94-90A9-CFBF479AF118}" srcId="{89CA411A-48E9-4560-BC92-82EFF114EF03}" destId="{69EA3CF9-DA25-4D98-A265-72A2542D0232}" srcOrd="1" destOrd="0" parTransId="{31458FB3-437B-4194-8892-E6C777B9A34C}" sibTransId="{C70EBAA4-7F52-4C51-9C66-C85BB805333B}"/>
    <dgm:cxn modelId="{B02BB2D9-6DF6-4DC1-8BDB-5B97F0E8D275}" type="presParOf" srcId="{EE4B9820-1211-4F26-9A9C-A8D5C8123E55}" destId="{C2381089-4E97-4A6D-8B3F-7C963A13DBB0}" srcOrd="0" destOrd="0" presId="urn:microsoft.com/office/officeart/2005/8/layout/vList5"/>
    <dgm:cxn modelId="{7968C307-8F7C-4A6D-A8DB-634E2388086C}" type="presParOf" srcId="{C2381089-4E97-4A6D-8B3F-7C963A13DBB0}" destId="{BBE2453E-6C01-45F5-AFA7-9B6E6CBEB05D}" srcOrd="0" destOrd="0" presId="urn:microsoft.com/office/officeart/2005/8/layout/vList5"/>
    <dgm:cxn modelId="{6AC648DB-5027-427E-9826-A49CCAD2624A}" type="presParOf" srcId="{C2381089-4E97-4A6D-8B3F-7C963A13DBB0}" destId="{4F903EDF-A46D-4870-A5C0-4816D878E6A8}" srcOrd="1" destOrd="0" presId="urn:microsoft.com/office/officeart/2005/8/layout/vList5"/>
    <dgm:cxn modelId="{97700393-4046-4B44-8E67-A2CDE2C0A1CF}" type="presParOf" srcId="{EE4B9820-1211-4F26-9A9C-A8D5C8123E55}" destId="{752984FD-D7B7-4435-9DA1-32FCFDFBD7E3}" srcOrd="1" destOrd="0" presId="urn:microsoft.com/office/officeart/2005/8/layout/vList5"/>
    <dgm:cxn modelId="{DF726DC3-EB0F-461F-BCBA-A95EB6DFE07A}" type="presParOf" srcId="{EE4B9820-1211-4F26-9A9C-A8D5C8123E55}" destId="{4ADEA918-0AD9-440E-A659-11B059E2D62E}" srcOrd="2" destOrd="0" presId="urn:microsoft.com/office/officeart/2005/8/layout/vList5"/>
    <dgm:cxn modelId="{4431E354-A61C-4978-BD03-FD7F57184AAB}" type="presParOf" srcId="{4ADEA918-0AD9-440E-A659-11B059E2D62E}" destId="{1452D89E-85BC-4FB1-B97B-39F9E59C6BDA}" srcOrd="0" destOrd="0" presId="urn:microsoft.com/office/officeart/2005/8/layout/vList5"/>
    <dgm:cxn modelId="{AEC538D2-CFA4-48AD-851B-79157DBDD328}" type="presParOf" srcId="{4ADEA918-0AD9-440E-A659-11B059E2D62E}" destId="{35AE1E99-341A-4162-A0ED-5E17EF338DFB}" srcOrd="1" destOrd="0" presId="urn:microsoft.com/office/officeart/2005/8/layout/vList5"/>
    <dgm:cxn modelId="{5580E4FA-0063-40E9-B83C-A7B7B26E203B}" type="presParOf" srcId="{EE4B9820-1211-4F26-9A9C-A8D5C8123E55}" destId="{BDBDBB49-625A-4582-887D-735C5E7F6923}" srcOrd="3" destOrd="0" presId="urn:microsoft.com/office/officeart/2005/8/layout/vList5"/>
    <dgm:cxn modelId="{D261113A-C9B3-40EA-867F-B7FCC3DEE837}" type="presParOf" srcId="{EE4B9820-1211-4F26-9A9C-A8D5C8123E55}" destId="{7FC4BA8E-7F91-415F-AE1A-EDEDA75E0279}" srcOrd="4" destOrd="0" presId="urn:microsoft.com/office/officeart/2005/8/layout/vList5"/>
    <dgm:cxn modelId="{E13E99B7-2F03-48A4-9DF9-CE69B19A063D}" type="presParOf" srcId="{7FC4BA8E-7F91-415F-AE1A-EDEDA75E0279}" destId="{819C5D23-34F3-496B-A0D1-CAA3A10DB75D}" srcOrd="0" destOrd="0" presId="urn:microsoft.com/office/officeart/2005/8/layout/vList5"/>
    <dgm:cxn modelId="{B551A895-E6A1-4E2E-8FE6-9FB3C4242AF3}" type="presParOf" srcId="{7FC4BA8E-7F91-415F-AE1A-EDEDA75E0279}" destId="{C6DAE70B-E8A9-4E28-8D85-4265C09DC49D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EB6A7D-66AE-44A2-8D67-18FFD3FD906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A815B7-7AE3-421C-85D6-5D451FF620AF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000" dirty="0" smtClean="0"/>
            <a:t>Максимальная практическая ориентация</a:t>
          </a:r>
          <a:endParaRPr lang="ru-RU" sz="1000" dirty="0"/>
        </a:p>
      </dgm:t>
    </dgm:pt>
    <dgm:pt modelId="{25835706-B893-438E-A6AF-17471021C448}" type="parTrans" cxnId="{2DCD435D-1CFD-493A-93DA-292E9440D630}">
      <dgm:prSet/>
      <dgm:spPr/>
      <dgm:t>
        <a:bodyPr/>
        <a:lstStyle/>
        <a:p>
          <a:endParaRPr lang="ru-RU"/>
        </a:p>
      </dgm:t>
    </dgm:pt>
    <dgm:pt modelId="{5CE26A84-A989-4F91-94E5-BC9FC3589CBF}" type="sibTrans" cxnId="{2DCD435D-1CFD-493A-93DA-292E9440D630}">
      <dgm:prSet/>
      <dgm:spPr/>
      <dgm:t>
        <a:bodyPr/>
        <a:lstStyle/>
        <a:p>
          <a:endParaRPr lang="ru-RU"/>
        </a:p>
      </dgm:t>
    </dgm:pt>
    <dgm:pt modelId="{5E14FFE3-718B-40D7-A8A5-915E38671DEC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000" dirty="0" smtClean="0"/>
            <a:t>Гибкость учебной документации</a:t>
          </a:r>
          <a:endParaRPr lang="ru-RU" sz="1000" dirty="0"/>
        </a:p>
      </dgm:t>
    </dgm:pt>
    <dgm:pt modelId="{D1ADA129-97FD-47A6-8F07-8A13DE092C6F}" type="parTrans" cxnId="{5AC24920-8DCA-471B-A7C6-181D06F6F5DE}">
      <dgm:prSet/>
      <dgm:spPr/>
      <dgm:t>
        <a:bodyPr/>
        <a:lstStyle/>
        <a:p>
          <a:endParaRPr lang="ru-RU"/>
        </a:p>
      </dgm:t>
    </dgm:pt>
    <dgm:pt modelId="{CD0C2FD9-689C-46CC-A1ED-BD3F2DE7A053}" type="sibTrans" cxnId="{5AC24920-8DCA-471B-A7C6-181D06F6F5DE}">
      <dgm:prSet/>
      <dgm:spPr/>
      <dgm:t>
        <a:bodyPr/>
        <a:lstStyle/>
        <a:p>
          <a:endParaRPr lang="ru-RU"/>
        </a:p>
      </dgm:t>
    </dgm:pt>
    <dgm:pt modelId="{92B8B4E5-3B48-47BA-A55C-CD756809688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000" dirty="0" smtClean="0"/>
            <a:t>Индивидуальный подход</a:t>
          </a:r>
          <a:endParaRPr lang="ru-RU" sz="1000" dirty="0"/>
        </a:p>
      </dgm:t>
    </dgm:pt>
    <dgm:pt modelId="{DBEACD43-8413-4160-9AC9-C774A711B341}" type="parTrans" cxnId="{48E30815-9C45-4933-A603-37710995B85A}">
      <dgm:prSet/>
      <dgm:spPr/>
      <dgm:t>
        <a:bodyPr/>
        <a:lstStyle/>
        <a:p>
          <a:endParaRPr lang="ru-RU"/>
        </a:p>
      </dgm:t>
    </dgm:pt>
    <dgm:pt modelId="{7E7E48AB-10D4-4B3C-A00D-386765D5A568}" type="sibTrans" cxnId="{48E30815-9C45-4933-A603-37710995B85A}">
      <dgm:prSet/>
      <dgm:spPr/>
      <dgm:t>
        <a:bodyPr/>
        <a:lstStyle/>
        <a:p>
          <a:endParaRPr lang="ru-RU"/>
        </a:p>
      </dgm:t>
    </dgm:pt>
    <dgm:pt modelId="{82B2E9FD-7BC9-43F6-A36B-075E1DDB9DCF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Взаимосвязь с рынком труда</a:t>
          </a:r>
          <a:endParaRPr lang="ru-RU" dirty="0"/>
        </a:p>
      </dgm:t>
    </dgm:pt>
    <dgm:pt modelId="{2D669F8D-0DEE-45EE-84D6-ADB7F65F257E}" type="parTrans" cxnId="{5F889978-3500-48FD-8560-778C0551BDD1}">
      <dgm:prSet/>
      <dgm:spPr/>
      <dgm:t>
        <a:bodyPr/>
        <a:lstStyle/>
        <a:p>
          <a:endParaRPr lang="ru-RU"/>
        </a:p>
      </dgm:t>
    </dgm:pt>
    <dgm:pt modelId="{6F60958B-0552-4458-9116-3D1750C886CF}" type="sibTrans" cxnId="{5F889978-3500-48FD-8560-778C0551BDD1}">
      <dgm:prSet/>
      <dgm:spPr/>
      <dgm:t>
        <a:bodyPr/>
        <a:lstStyle/>
        <a:p>
          <a:endParaRPr lang="ru-RU"/>
        </a:p>
      </dgm:t>
    </dgm:pt>
    <dgm:pt modelId="{3224DE77-1752-4FD0-9F3A-A0CC43948153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Обратная связь с потребителями услуг</a:t>
          </a:r>
          <a:endParaRPr lang="ru-RU" dirty="0"/>
        </a:p>
      </dgm:t>
    </dgm:pt>
    <dgm:pt modelId="{03B6A20B-6623-486B-B4A3-A1FA651184F1}" type="parTrans" cxnId="{BF0DB55C-432B-4D72-BDDF-195D9F477B9C}">
      <dgm:prSet/>
      <dgm:spPr/>
      <dgm:t>
        <a:bodyPr/>
        <a:lstStyle/>
        <a:p>
          <a:endParaRPr lang="ru-RU"/>
        </a:p>
      </dgm:t>
    </dgm:pt>
    <dgm:pt modelId="{45A4CF37-D694-463D-8F79-DABB2CC56653}" type="sibTrans" cxnId="{BF0DB55C-432B-4D72-BDDF-195D9F477B9C}">
      <dgm:prSet/>
      <dgm:spPr/>
      <dgm:t>
        <a:bodyPr/>
        <a:lstStyle/>
        <a:p>
          <a:endParaRPr lang="ru-RU"/>
        </a:p>
      </dgm:t>
    </dgm:pt>
    <dgm:pt modelId="{6B0970BA-BC5C-42FA-8E67-73A3AA06C4F7}" type="pres">
      <dgm:prSet presAssocID="{FFEB6A7D-66AE-44A2-8D67-18FFD3FD90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3CE77A-D8FB-44D3-B229-D3D4BFBFE709}" type="pres">
      <dgm:prSet presAssocID="{F3A815B7-7AE3-421C-85D6-5D451FF620A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F65A6C-7D94-4439-B968-4FBC5D6D9CFA}" type="pres">
      <dgm:prSet presAssocID="{5CE26A84-A989-4F91-94E5-BC9FC3589CBF}" presName="sibTrans" presStyleLbl="sibTrans2D1" presStyleIdx="0" presStyleCnt="5"/>
      <dgm:spPr/>
      <dgm:t>
        <a:bodyPr/>
        <a:lstStyle/>
        <a:p>
          <a:endParaRPr lang="ru-RU"/>
        </a:p>
      </dgm:t>
    </dgm:pt>
    <dgm:pt modelId="{2B300F0F-C876-4B90-81F5-A50879F24767}" type="pres">
      <dgm:prSet presAssocID="{5CE26A84-A989-4F91-94E5-BC9FC3589CBF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A057B1FA-C82F-4189-A811-1156CBE28F45}" type="pres">
      <dgm:prSet presAssocID="{5E14FFE3-718B-40D7-A8A5-915E38671DE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366049-2988-4B19-B236-387309760C40}" type="pres">
      <dgm:prSet presAssocID="{CD0C2FD9-689C-46CC-A1ED-BD3F2DE7A053}" presName="sibTrans" presStyleLbl="sibTrans2D1" presStyleIdx="1" presStyleCnt="5"/>
      <dgm:spPr/>
      <dgm:t>
        <a:bodyPr/>
        <a:lstStyle/>
        <a:p>
          <a:endParaRPr lang="ru-RU"/>
        </a:p>
      </dgm:t>
    </dgm:pt>
    <dgm:pt modelId="{52DB4959-2897-43C5-BF54-A9C3B48354BB}" type="pres">
      <dgm:prSet presAssocID="{CD0C2FD9-689C-46CC-A1ED-BD3F2DE7A053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1C8DA41A-77C7-49A1-A94D-0501FB8E13D1}" type="pres">
      <dgm:prSet presAssocID="{92B8B4E5-3B48-47BA-A55C-CD756809688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55F49-8393-4E9E-8DF2-3E05E29FE04A}" type="pres">
      <dgm:prSet presAssocID="{7E7E48AB-10D4-4B3C-A00D-386765D5A568}" presName="sibTrans" presStyleLbl="sibTrans2D1" presStyleIdx="2" presStyleCnt="5"/>
      <dgm:spPr/>
      <dgm:t>
        <a:bodyPr/>
        <a:lstStyle/>
        <a:p>
          <a:endParaRPr lang="ru-RU"/>
        </a:p>
      </dgm:t>
    </dgm:pt>
    <dgm:pt modelId="{0AAD5350-242A-4275-9962-870BB5E4B6ED}" type="pres">
      <dgm:prSet presAssocID="{7E7E48AB-10D4-4B3C-A00D-386765D5A568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A7FCE349-4BB7-4653-A4B7-A196C91E2EDF}" type="pres">
      <dgm:prSet presAssocID="{82B2E9FD-7BC9-43F6-A36B-075E1DDB9DC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9F9E1-A7DD-4204-ABF5-4B3D76EF4467}" type="pres">
      <dgm:prSet presAssocID="{6F60958B-0552-4458-9116-3D1750C886CF}" presName="sibTrans" presStyleLbl="sibTrans2D1" presStyleIdx="3" presStyleCnt="5"/>
      <dgm:spPr/>
      <dgm:t>
        <a:bodyPr/>
        <a:lstStyle/>
        <a:p>
          <a:endParaRPr lang="ru-RU"/>
        </a:p>
      </dgm:t>
    </dgm:pt>
    <dgm:pt modelId="{9A32AD75-C4A2-40BC-8CE8-AB6F85E3F7D3}" type="pres">
      <dgm:prSet presAssocID="{6F60958B-0552-4458-9116-3D1750C886CF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87058EC5-AE87-4485-872B-B497847F42C1}" type="pres">
      <dgm:prSet presAssocID="{3224DE77-1752-4FD0-9F3A-A0CC4394815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D2A09-5A17-4ED3-A8D3-EA090583BEAC}" type="pres">
      <dgm:prSet presAssocID="{45A4CF37-D694-463D-8F79-DABB2CC56653}" presName="sibTrans" presStyleLbl="sibTrans2D1" presStyleIdx="4" presStyleCnt="5"/>
      <dgm:spPr/>
      <dgm:t>
        <a:bodyPr/>
        <a:lstStyle/>
        <a:p>
          <a:endParaRPr lang="ru-RU"/>
        </a:p>
      </dgm:t>
    </dgm:pt>
    <dgm:pt modelId="{2F4B864C-FC1E-490E-9F33-32FB4E3D1AF3}" type="pres">
      <dgm:prSet presAssocID="{45A4CF37-D694-463D-8F79-DABB2CC56653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F69AFBFE-45FD-4F2B-A3E4-D60D1FE77BF9}" type="presOf" srcId="{5CE26A84-A989-4F91-94E5-BC9FC3589CBF}" destId="{2B300F0F-C876-4B90-81F5-A50879F24767}" srcOrd="1" destOrd="0" presId="urn:microsoft.com/office/officeart/2005/8/layout/cycle2"/>
    <dgm:cxn modelId="{5F889978-3500-48FD-8560-778C0551BDD1}" srcId="{FFEB6A7D-66AE-44A2-8D67-18FFD3FD906C}" destId="{82B2E9FD-7BC9-43F6-A36B-075E1DDB9DCF}" srcOrd="3" destOrd="0" parTransId="{2D669F8D-0DEE-45EE-84D6-ADB7F65F257E}" sibTransId="{6F60958B-0552-4458-9116-3D1750C886CF}"/>
    <dgm:cxn modelId="{07F4F326-248F-48F0-8C3C-997AB8004EE5}" type="presOf" srcId="{CD0C2FD9-689C-46CC-A1ED-BD3F2DE7A053}" destId="{50366049-2988-4B19-B236-387309760C40}" srcOrd="0" destOrd="0" presId="urn:microsoft.com/office/officeart/2005/8/layout/cycle2"/>
    <dgm:cxn modelId="{8C2D731D-8C24-4879-93F3-BBA7461ADDA8}" type="presOf" srcId="{FFEB6A7D-66AE-44A2-8D67-18FFD3FD906C}" destId="{6B0970BA-BC5C-42FA-8E67-73A3AA06C4F7}" srcOrd="0" destOrd="0" presId="urn:microsoft.com/office/officeart/2005/8/layout/cycle2"/>
    <dgm:cxn modelId="{2DCD435D-1CFD-493A-93DA-292E9440D630}" srcId="{FFEB6A7D-66AE-44A2-8D67-18FFD3FD906C}" destId="{F3A815B7-7AE3-421C-85D6-5D451FF620AF}" srcOrd="0" destOrd="0" parTransId="{25835706-B893-438E-A6AF-17471021C448}" sibTransId="{5CE26A84-A989-4F91-94E5-BC9FC3589CBF}"/>
    <dgm:cxn modelId="{48E30815-9C45-4933-A603-37710995B85A}" srcId="{FFEB6A7D-66AE-44A2-8D67-18FFD3FD906C}" destId="{92B8B4E5-3B48-47BA-A55C-CD756809688E}" srcOrd="2" destOrd="0" parTransId="{DBEACD43-8413-4160-9AC9-C774A711B341}" sibTransId="{7E7E48AB-10D4-4B3C-A00D-386765D5A568}"/>
    <dgm:cxn modelId="{EDC06E1B-AD09-4190-9E57-A9F043665E27}" type="presOf" srcId="{5E14FFE3-718B-40D7-A8A5-915E38671DEC}" destId="{A057B1FA-C82F-4189-A811-1156CBE28F45}" srcOrd="0" destOrd="0" presId="urn:microsoft.com/office/officeart/2005/8/layout/cycle2"/>
    <dgm:cxn modelId="{FB2B7C86-633A-4913-933B-9ADF4910D255}" type="presOf" srcId="{CD0C2FD9-689C-46CC-A1ED-BD3F2DE7A053}" destId="{52DB4959-2897-43C5-BF54-A9C3B48354BB}" srcOrd="1" destOrd="0" presId="urn:microsoft.com/office/officeart/2005/8/layout/cycle2"/>
    <dgm:cxn modelId="{CAB80D6C-855D-4BC6-A09B-20BF6227658B}" type="presOf" srcId="{92B8B4E5-3B48-47BA-A55C-CD756809688E}" destId="{1C8DA41A-77C7-49A1-A94D-0501FB8E13D1}" srcOrd="0" destOrd="0" presId="urn:microsoft.com/office/officeart/2005/8/layout/cycle2"/>
    <dgm:cxn modelId="{EB8E0F4D-5E51-4BEC-864D-010680EB9539}" type="presOf" srcId="{5CE26A84-A989-4F91-94E5-BC9FC3589CBF}" destId="{B5F65A6C-7D94-4439-B968-4FBC5D6D9CFA}" srcOrd="0" destOrd="0" presId="urn:microsoft.com/office/officeart/2005/8/layout/cycle2"/>
    <dgm:cxn modelId="{405CE7F3-3B08-451F-B427-040F94FE919B}" type="presOf" srcId="{7E7E48AB-10D4-4B3C-A00D-386765D5A568}" destId="{43D55F49-8393-4E9E-8DF2-3E05E29FE04A}" srcOrd="0" destOrd="0" presId="urn:microsoft.com/office/officeart/2005/8/layout/cycle2"/>
    <dgm:cxn modelId="{BF0DB55C-432B-4D72-BDDF-195D9F477B9C}" srcId="{FFEB6A7D-66AE-44A2-8D67-18FFD3FD906C}" destId="{3224DE77-1752-4FD0-9F3A-A0CC43948153}" srcOrd="4" destOrd="0" parTransId="{03B6A20B-6623-486B-B4A3-A1FA651184F1}" sibTransId="{45A4CF37-D694-463D-8F79-DABB2CC56653}"/>
    <dgm:cxn modelId="{E61576F3-4D7B-4FAD-B151-0355593FCF8B}" type="presOf" srcId="{82B2E9FD-7BC9-43F6-A36B-075E1DDB9DCF}" destId="{A7FCE349-4BB7-4653-A4B7-A196C91E2EDF}" srcOrd="0" destOrd="0" presId="urn:microsoft.com/office/officeart/2005/8/layout/cycle2"/>
    <dgm:cxn modelId="{BF74A501-02AD-4053-870B-D4D8D3CC20B7}" type="presOf" srcId="{6F60958B-0552-4458-9116-3D1750C886CF}" destId="{0159F9E1-A7DD-4204-ABF5-4B3D76EF4467}" srcOrd="0" destOrd="0" presId="urn:microsoft.com/office/officeart/2005/8/layout/cycle2"/>
    <dgm:cxn modelId="{7B797CB3-5731-40CA-B69B-9D38B47FE1D0}" type="presOf" srcId="{6F60958B-0552-4458-9116-3D1750C886CF}" destId="{9A32AD75-C4A2-40BC-8CE8-AB6F85E3F7D3}" srcOrd="1" destOrd="0" presId="urn:microsoft.com/office/officeart/2005/8/layout/cycle2"/>
    <dgm:cxn modelId="{4BAF597A-81C5-4AB1-A12B-315548215778}" type="presOf" srcId="{45A4CF37-D694-463D-8F79-DABB2CC56653}" destId="{2F4B864C-FC1E-490E-9F33-32FB4E3D1AF3}" srcOrd="1" destOrd="0" presId="urn:microsoft.com/office/officeart/2005/8/layout/cycle2"/>
    <dgm:cxn modelId="{C4211948-D33F-447C-AE59-D2194A38E754}" type="presOf" srcId="{3224DE77-1752-4FD0-9F3A-A0CC43948153}" destId="{87058EC5-AE87-4485-872B-B497847F42C1}" srcOrd="0" destOrd="0" presId="urn:microsoft.com/office/officeart/2005/8/layout/cycle2"/>
    <dgm:cxn modelId="{5AC24920-8DCA-471B-A7C6-181D06F6F5DE}" srcId="{FFEB6A7D-66AE-44A2-8D67-18FFD3FD906C}" destId="{5E14FFE3-718B-40D7-A8A5-915E38671DEC}" srcOrd="1" destOrd="0" parTransId="{D1ADA129-97FD-47A6-8F07-8A13DE092C6F}" sibTransId="{CD0C2FD9-689C-46CC-A1ED-BD3F2DE7A053}"/>
    <dgm:cxn modelId="{99F487FB-F378-41C4-91BF-77F278200E0F}" type="presOf" srcId="{45A4CF37-D694-463D-8F79-DABB2CC56653}" destId="{EA1D2A09-5A17-4ED3-A8D3-EA090583BEAC}" srcOrd="0" destOrd="0" presId="urn:microsoft.com/office/officeart/2005/8/layout/cycle2"/>
    <dgm:cxn modelId="{21AFEB9F-1F3C-4BB1-9BD6-30218F87960A}" type="presOf" srcId="{7E7E48AB-10D4-4B3C-A00D-386765D5A568}" destId="{0AAD5350-242A-4275-9962-870BB5E4B6ED}" srcOrd="1" destOrd="0" presId="urn:microsoft.com/office/officeart/2005/8/layout/cycle2"/>
    <dgm:cxn modelId="{DD0DB59D-FDFB-4A10-BF87-3D2E5B94D3A9}" type="presOf" srcId="{F3A815B7-7AE3-421C-85D6-5D451FF620AF}" destId="{373CE77A-D8FB-44D3-B229-D3D4BFBFE709}" srcOrd="0" destOrd="0" presId="urn:microsoft.com/office/officeart/2005/8/layout/cycle2"/>
    <dgm:cxn modelId="{95FC0D7D-73FC-44FB-964A-5408569BD45E}" type="presParOf" srcId="{6B0970BA-BC5C-42FA-8E67-73A3AA06C4F7}" destId="{373CE77A-D8FB-44D3-B229-D3D4BFBFE709}" srcOrd="0" destOrd="0" presId="urn:microsoft.com/office/officeart/2005/8/layout/cycle2"/>
    <dgm:cxn modelId="{648560C0-6583-46EE-931C-5D1E995C5809}" type="presParOf" srcId="{6B0970BA-BC5C-42FA-8E67-73A3AA06C4F7}" destId="{B5F65A6C-7D94-4439-B968-4FBC5D6D9CFA}" srcOrd="1" destOrd="0" presId="urn:microsoft.com/office/officeart/2005/8/layout/cycle2"/>
    <dgm:cxn modelId="{D146C125-363E-492E-AF8F-5924DB924BE8}" type="presParOf" srcId="{B5F65A6C-7D94-4439-B968-4FBC5D6D9CFA}" destId="{2B300F0F-C876-4B90-81F5-A50879F24767}" srcOrd="0" destOrd="0" presId="urn:microsoft.com/office/officeart/2005/8/layout/cycle2"/>
    <dgm:cxn modelId="{F245FDE4-0D9D-4688-B968-670D4F660E37}" type="presParOf" srcId="{6B0970BA-BC5C-42FA-8E67-73A3AA06C4F7}" destId="{A057B1FA-C82F-4189-A811-1156CBE28F45}" srcOrd="2" destOrd="0" presId="urn:microsoft.com/office/officeart/2005/8/layout/cycle2"/>
    <dgm:cxn modelId="{1830ADD7-582E-4430-832C-2565C204F7EA}" type="presParOf" srcId="{6B0970BA-BC5C-42FA-8E67-73A3AA06C4F7}" destId="{50366049-2988-4B19-B236-387309760C40}" srcOrd="3" destOrd="0" presId="urn:microsoft.com/office/officeart/2005/8/layout/cycle2"/>
    <dgm:cxn modelId="{DD2606D2-C688-45AB-955B-A134ACFAEB94}" type="presParOf" srcId="{50366049-2988-4B19-B236-387309760C40}" destId="{52DB4959-2897-43C5-BF54-A9C3B48354BB}" srcOrd="0" destOrd="0" presId="urn:microsoft.com/office/officeart/2005/8/layout/cycle2"/>
    <dgm:cxn modelId="{7E19FB24-6647-4879-A821-E0B8D1BF7C29}" type="presParOf" srcId="{6B0970BA-BC5C-42FA-8E67-73A3AA06C4F7}" destId="{1C8DA41A-77C7-49A1-A94D-0501FB8E13D1}" srcOrd="4" destOrd="0" presId="urn:microsoft.com/office/officeart/2005/8/layout/cycle2"/>
    <dgm:cxn modelId="{094F7E0A-C97F-4600-B7DF-7AEDD6D11C9F}" type="presParOf" srcId="{6B0970BA-BC5C-42FA-8E67-73A3AA06C4F7}" destId="{43D55F49-8393-4E9E-8DF2-3E05E29FE04A}" srcOrd="5" destOrd="0" presId="urn:microsoft.com/office/officeart/2005/8/layout/cycle2"/>
    <dgm:cxn modelId="{2B1B337F-4D3E-46B0-8157-56F541EAED2A}" type="presParOf" srcId="{43D55F49-8393-4E9E-8DF2-3E05E29FE04A}" destId="{0AAD5350-242A-4275-9962-870BB5E4B6ED}" srcOrd="0" destOrd="0" presId="urn:microsoft.com/office/officeart/2005/8/layout/cycle2"/>
    <dgm:cxn modelId="{7E355BAC-6116-4DAC-A69E-C60138B5387B}" type="presParOf" srcId="{6B0970BA-BC5C-42FA-8E67-73A3AA06C4F7}" destId="{A7FCE349-4BB7-4653-A4B7-A196C91E2EDF}" srcOrd="6" destOrd="0" presId="urn:microsoft.com/office/officeart/2005/8/layout/cycle2"/>
    <dgm:cxn modelId="{55818998-897E-44D7-96C3-997188A2F3EC}" type="presParOf" srcId="{6B0970BA-BC5C-42FA-8E67-73A3AA06C4F7}" destId="{0159F9E1-A7DD-4204-ABF5-4B3D76EF4467}" srcOrd="7" destOrd="0" presId="urn:microsoft.com/office/officeart/2005/8/layout/cycle2"/>
    <dgm:cxn modelId="{A481EF00-57DD-48C2-BB81-2905E945FA60}" type="presParOf" srcId="{0159F9E1-A7DD-4204-ABF5-4B3D76EF4467}" destId="{9A32AD75-C4A2-40BC-8CE8-AB6F85E3F7D3}" srcOrd="0" destOrd="0" presId="urn:microsoft.com/office/officeart/2005/8/layout/cycle2"/>
    <dgm:cxn modelId="{C9E1DBC5-17A0-4A0A-AA52-C07ACD0F1A61}" type="presParOf" srcId="{6B0970BA-BC5C-42FA-8E67-73A3AA06C4F7}" destId="{87058EC5-AE87-4485-872B-B497847F42C1}" srcOrd="8" destOrd="0" presId="urn:microsoft.com/office/officeart/2005/8/layout/cycle2"/>
    <dgm:cxn modelId="{BB4FB8AD-3379-41F2-B6B8-6997EA704B4B}" type="presParOf" srcId="{6B0970BA-BC5C-42FA-8E67-73A3AA06C4F7}" destId="{EA1D2A09-5A17-4ED3-A8D3-EA090583BEAC}" srcOrd="9" destOrd="0" presId="urn:microsoft.com/office/officeart/2005/8/layout/cycle2"/>
    <dgm:cxn modelId="{FD4494C4-DB24-4807-A55D-8521227E2C5D}" type="presParOf" srcId="{EA1D2A09-5A17-4ED3-A8D3-EA090583BEAC}" destId="{2F4B864C-FC1E-490E-9F33-32FB4E3D1AF3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C3819-7D2C-400B-A5EA-D0BF6E390659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F44B-85D7-485C-9B21-AE94DC3DA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ovoezavtra.by/" TargetMode="External"/><Relationship Id="rId4" Type="http://schemas.openxmlformats.org/officeDocument/2006/relationships/hyperlink" Target="mailto:orud@novoezavtra.b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2D050"/>
                </a:solidFill>
              </a:rPr>
              <a:t/>
            </a:r>
            <a:br>
              <a:rPr lang="ru-RU" b="1" dirty="0" smtClean="0">
                <a:solidFill>
                  <a:srgbClr val="92D050"/>
                </a:solidFill>
              </a:rPr>
            </a:br>
            <a:r>
              <a:rPr lang="ru-RU" b="1" dirty="0" smtClean="0">
                <a:solidFill>
                  <a:srgbClr val="92D050"/>
                </a:solidFill>
              </a:rPr>
              <a:t>Сотрудничество в сфере профессионального образования взрослых</a:t>
            </a:r>
            <a:br>
              <a:rPr lang="ru-RU" b="1" dirty="0" smtClean="0">
                <a:solidFill>
                  <a:srgbClr val="92D050"/>
                </a:solidFill>
              </a:rPr>
            </a:br>
            <a:r>
              <a:rPr lang="ru-RU" b="1" dirty="0" smtClean="0">
                <a:solidFill>
                  <a:srgbClr val="92D050"/>
                </a:solidFill>
              </a:rPr>
              <a:t>как необходимое условие устойчивого развития экономики</a:t>
            </a:r>
            <a:endParaRPr lang="ru-RU" sz="3300" b="1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643578"/>
            <a:ext cx="8501122" cy="49528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solidFill>
                  <a:srgbClr val="92D050"/>
                </a:solidFill>
              </a:rPr>
              <a:t>Ольга Рудь, соучредитель и директор Образовательного и кадрового центра «Новое завтра», кандидат соц. наук</a:t>
            </a:r>
            <a:endParaRPr lang="ru-RU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pic>
        <p:nvPicPr>
          <p:cNvPr id="6" name="Рисунок 5" descr="Asacyjacyja-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93280" y="0"/>
            <a:ext cx="1950720" cy="1417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0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2D050"/>
                </a:solidFill>
              </a:rPr>
              <a:t>Рынок дипломов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r>
              <a:rPr lang="en-US" b="1" dirty="0" err="1" smtClean="0">
                <a:solidFill>
                  <a:srgbClr val="92D050"/>
                </a:solidFill>
              </a:rPr>
              <a:t>vs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r>
              <a:rPr lang="ru-RU" b="1" dirty="0" smtClean="0">
                <a:solidFill>
                  <a:srgbClr val="92D050"/>
                </a:solidFill>
              </a:rPr>
              <a:t>Рынок профессиональных компетенций</a:t>
            </a:r>
            <a:endParaRPr lang="ru-RU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57158" y="1785926"/>
            <a:ext cx="841534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100" b="1" dirty="0" smtClean="0">
                <a:latin typeface="+mj-lt"/>
                <a:ea typeface="+mj-ea"/>
                <a:cs typeface="+mj-cs"/>
              </a:rPr>
              <a:t>Неформальное профессиональное образование ставит своей задачей модернизацию сферы профессионального образования и внедрения новых принципов образовательного процесса.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100" b="1" dirty="0" smtClean="0">
                <a:solidFill>
                  <a:srgbClr val="92D050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285720" y="2500306"/>
          <a:ext cx="850112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429000"/>
            <a:ext cx="8643998" cy="1214445"/>
          </a:xfrm>
        </p:spPr>
        <p:txBody>
          <a:bodyPr>
            <a:normAutofit fontScale="90000"/>
          </a:bodyPr>
          <a:lstStyle/>
          <a:p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Направления прямого сотрудничества с работодателями (ДУАЛЬНАЯ СИСТЕМА ОБРАЗОВАНИЯ):</a:t>
            </a:r>
            <a:br>
              <a:rPr lang="ru-RU" sz="2900" dirty="0" smtClean="0"/>
            </a:br>
            <a:r>
              <a:rPr lang="ru-RU" sz="3200" dirty="0"/>
              <a:t> </a:t>
            </a:r>
            <a:r>
              <a:rPr lang="ru-RU" sz="2200" dirty="0" smtClean="0"/>
              <a:t>1.Производственное обучение </a:t>
            </a:r>
            <a:br>
              <a:rPr lang="ru-RU" sz="2200" dirty="0" smtClean="0"/>
            </a:br>
            <a:r>
              <a:rPr lang="ru-RU" sz="2200" dirty="0" smtClean="0"/>
              <a:t>2.Выездные практические занятия</a:t>
            </a:r>
            <a:br>
              <a:rPr lang="ru-RU" sz="2200" dirty="0" smtClean="0"/>
            </a:br>
            <a:r>
              <a:rPr lang="ru-RU" sz="2200" dirty="0" smtClean="0"/>
              <a:t>3.Стажировка</a:t>
            </a:r>
            <a:br>
              <a:rPr lang="ru-RU" sz="2200" dirty="0" smtClean="0"/>
            </a:br>
            <a:r>
              <a:rPr lang="ru-RU" sz="2200" dirty="0" smtClean="0"/>
              <a:t>4.База данных вакансий</a:t>
            </a:r>
            <a:br>
              <a:rPr lang="ru-RU" sz="2200" dirty="0" smtClean="0"/>
            </a:br>
            <a:r>
              <a:rPr lang="ru-RU" sz="2200" dirty="0" smtClean="0"/>
              <a:t>5.Самопрезентации компаний на последних занятиях, участие в аттестации и защите дипломных работ, подготовке учебных программ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3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571472" y="5286388"/>
            <a:ext cx="7772400" cy="12144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ОБРАТНАЯ СВЯЗЬ:</a:t>
            </a:r>
            <a:r>
              <a:rPr kumimoji="0" lang="ru-RU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ОЦЕНКА КАЧЕСТВА ПОДГОТОВКИ СЛУШАТЕЛЕЙ</a:t>
            </a: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142976" y="0"/>
            <a:ext cx="8001024" cy="1714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Боле</a:t>
            </a:r>
            <a:r>
              <a:rPr lang="ru-RU" sz="3000" b="1" baseline="0" dirty="0" smtClean="0">
                <a:solidFill>
                  <a:srgbClr val="92D050"/>
                </a:solidFill>
                <a:latin typeface="+mj-lt"/>
                <a:ea typeface="+mj-ea"/>
                <a:cs typeface="+mj-cs"/>
              </a:rPr>
              <a:t>е</a:t>
            </a:r>
            <a:r>
              <a:rPr lang="ru-RU" sz="3000" b="1" dirty="0" smtClean="0">
                <a:solidFill>
                  <a:srgbClr val="92D050"/>
                </a:solidFill>
                <a:latin typeface="+mj-lt"/>
                <a:ea typeface="+mj-ea"/>
                <a:cs typeface="+mj-cs"/>
              </a:rPr>
              <a:t> 70% выпускников трудоустраиваются!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000240"/>
            <a:ext cx="8715436" cy="435771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1600" b="1" dirty="0" smtClean="0">
                <a:solidFill>
                  <a:srgbClr val="92D050"/>
                </a:solidFill>
              </a:rPr>
              <a:t/>
            </a:r>
            <a:br>
              <a:rPr lang="ru-RU" sz="1600" b="1" dirty="0" smtClean="0">
                <a:solidFill>
                  <a:srgbClr val="92D050"/>
                </a:solidFill>
              </a:rPr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За год количество официальных безработных увеличилось в 2 раза. </a:t>
            </a:r>
            <a:br>
              <a:rPr lang="ru-RU" sz="3200" dirty="0" smtClean="0"/>
            </a:br>
            <a:r>
              <a:rPr lang="ru-RU" sz="3200" dirty="0" smtClean="0"/>
              <a:t>Еще больший рост показывает неполная занятость и количество занятых, находящихся в вынужденных отпусках. </a:t>
            </a:r>
            <a:br>
              <a:rPr lang="ru-RU" sz="3200" dirty="0" smtClean="0"/>
            </a:br>
            <a:r>
              <a:rPr lang="ru-RU" sz="3200" dirty="0" smtClean="0"/>
              <a:t>По данным экспертов тенденция сокращения персонала продолжится в ближайшее время (до 200 000 человек)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Готова ли государственная система содействия занятости работать в таких объемах? 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18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200" b="1" dirty="0" smtClean="0">
                <a:solidFill>
                  <a:srgbClr val="92D050"/>
                </a:solidFill>
              </a:rPr>
              <a:t/>
            </a:r>
            <a:br>
              <a:rPr lang="ru-RU" sz="2200" b="1" dirty="0" smtClean="0">
                <a:solidFill>
                  <a:srgbClr val="92D05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142976" y="1"/>
            <a:ext cx="77724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проблемы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714488"/>
            <a:ext cx="8715436" cy="464347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1600" b="1" dirty="0" smtClean="0">
                <a:solidFill>
                  <a:srgbClr val="92D050"/>
                </a:solidFill>
              </a:rPr>
              <a:t/>
            </a:r>
            <a:br>
              <a:rPr lang="ru-RU" sz="1600" b="1" dirty="0" smtClean="0">
                <a:solidFill>
                  <a:srgbClr val="92D050"/>
                </a:solidFill>
              </a:rPr>
            </a:br>
            <a:r>
              <a:rPr lang="ru-RU" sz="2000" dirty="0" smtClean="0"/>
              <a:t>Один из путей решения проблемы роста безработицы – развитие массовой и общедоступной системы  дополнительного образования взрослых, позволяющее потерявшим работу обновить или улучшить профессиональные навыки. 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Первое исследование о потребностях и предпочтениях населения в сфере образования взрослых (2010, </a:t>
            </a:r>
            <a:r>
              <a:rPr lang="en-US" sz="2000" dirty="0" smtClean="0"/>
              <a:t>DVV</a:t>
            </a:r>
            <a:r>
              <a:rPr lang="ru-RU" sz="2000" dirty="0" smtClean="0"/>
              <a:t>– </a:t>
            </a:r>
            <a:r>
              <a:rPr lang="en-US" sz="2000" dirty="0" smtClean="0"/>
              <a:t>I</a:t>
            </a:r>
            <a:r>
              <a:rPr lang="ru-RU" sz="2000" dirty="0" err="1" smtClean="0"/>
              <a:t>nternational</a:t>
            </a:r>
            <a:r>
              <a:rPr lang="ru-RU" sz="2000" dirty="0" smtClean="0"/>
              <a:t>) показало: больше всего белорусы нуждаются в знаниях, связанных с их профессиональной деятельностью и повышением профессионального уровня.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Опрос сентябрь-ноябрь 2015 года на сайте Образовательного и кадрового центра «Новое завтра» показал, что почти 70% проголосовавших планируют в ближайшее время, смотрят варианты в области дополнительного профессионального образования или уже проходили в этом году какие-либо образовательные мероприятия, с этим связанные.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18</a:t>
            </a:r>
            <a:r>
              <a:rPr lang="ru-RU" sz="2000" dirty="0" smtClean="0"/>
              <a:t>,6% ответили, что необходимость есть, но пока нет достаточных средств.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200" b="1" dirty="0" smtClean="0">
                <a:solidFill>
                  <a:srgbClr val="92D050"/>
                </a:solidFill>
              </a:rPr>
              <a:t/>
            </a:r>
            <a:br>
              <a:rPr lang="ru-RU" sz="2200" b="1" dirty="0" smtClean="0">
                <a:solidFill>
                  <a:srgbClr val="92D05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142976" y="1"/>
            <a:ext cx="77724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 белорусы думают о дополнительном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образовании?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786058"/>
            <a:ext cx="8715436" cy="35719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-женщины (75-80%);</a:t>
            </a:r>
            <a:br>
              <a:rPr lang="ru-RU" sz="2400" dirty="0" smtClean="0"/>
            </a:br>
            <a:r>
              <a:rPr lang="ru-RU" sz="2400" dirty="0" smtClean="0"/>
              <a:t>-высшее или незаконченное высшее образование (почти 70%);</a:t>
            </a:r>
            <a:br>
              <a:rPr lang="ru-RU" sz="2400" dirty="0" smtClean="0"/>
            </a:br>
            <a:r>
              <a:rPr lang="ru-RU" sz="2400" dirty="0" smtClean="0"/>
              <a:t>-средний или средний низкий уровень дохода (до 5 млн на начало 2014 года);</a:t>
            </a:r>
            <a:br>
              <a:rPr lang="ru-RU" sz="2400" dirty="0" smtClean="0"/>
            </a:br>
            <a:r>
              <a:rPr lang="ru-RU" sz="2400" dirty="0" smtClean="0"/>
              <a:t>-60%  имеют необходимость в дальнейшем трудоустройстве;</a:t>
            </a:r>
            <a:br>
              <a:rPr lang="ru-RU" sz="2400" dirty="0" smtClean="0"/>
            </a:br>
            <a:r>
              <a:rPr lang="ru-RU" sz="2400" dirty="0" smtClean="0"/>
              <a:t>-принадлежность центра к государственной системе образования важна не более чем для 2% от общего числа опрошенных;</a:t>
            </a:r>
            <a:br>
              <a:rPr lang="ru-RU" sz="2400" dirty="0" smtClean="0"/>
            </a:br>
            <a:r>
              <a:rPr lang="ru-RU" sz="2400" dirty="0" smtClean="0"/>
              <a:t>-не менее 50% опрошенных «на входе» отмечают, что считают систему краткосрочных обучающих курсов эффективной, около 40% - пока не могут дать точного ответа, т.к. обучаются таким образом впервые, но слышали положительные отзывы от знакомых. 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200" b="1" dirty="0" smtClean="0">
                <a:solidFill>
                  <a:srgbClr val="92D050"/>
                </a:solidFill>
              </a:rPr>
              <a:t/>
            </a:r>
            <a:br>
              <a:rPr lang="ru-RU" sz="2200" b="1" dirty="0" smtClean="0">
                <a:solidFill>
                  <a:srgbClr val="92D05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142976" y="1"/>
            <a:ext cx="77724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Кто основная целевая аудитория краткосрочных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обучающих курсов?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285992"/>
            <a:ext cx="7772400" cy="2071701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700" dirty="0" smtClean="0"/>
              <a:t>Опыт европейских стран и востребованность подобного рода курсов среди населения показывает, что традиционные учреждения дополнительного образования больше не могут удовлетворять потребности рынка труда в полной мере. </a:t>
            </a:r>
            <a:br>
              <a:rPr lang="ru-RU" sz="2700" dirty="0" smtClean="0"/>
            </a:br>
            <a:r>
              <a:rPr lang="ru-RU" sz="2700" dirty="0" smtClean="0"/>
              <a:t>При этом в Кодексе об образовании не прописано, как можно было бы признавать знания и компетенции, полученные на рабочем месте, на обучающих курсах и с использованием других форм неформального обучения. </a:t>
            </a:r>
            <a:endParaRPr lang="ru-RU" sz="27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142976" y="1"/>
            <a:ext cx="77724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Проблемы признания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428868"/>
            <a:ext cx="7772400" cy="1214445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Названия курсов (предлагаемые профессиональные квалификации) – </a:t>
            </a:r>
            <a:br>
              <a:rPr lang="ru-RU" sz="3600" dirty="0" smtClean="0"/>
            </a:br>
            <a:r>
              <a:rPr lang="ru-RU" sz="3600" dirty="0" smtClean="0"/>
              <a:t>в первую очередь  соотносятся с вакансиями работодателей, их формулировкой профессии, квалификации, требованиями к работнику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3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643446"/>
            <a:ext cx="8572560" cy="1714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Можно считать, что</a:t>
            </a:r>
            <a:r>
              <a:rPr lang="ru-RU" sz="3600" b="1" dirty="0" smtClean="0">
                <a:solidFill>
                  <a:srgbClr val="92D050"/>
                </a:solidFill>
                <a:latin typeface="+mj-lt"/>
                <a:ea typeface="+mj-ea"/>
                <a:cs typeface="+mj-cs"/>
              </a:rPr>
              <a:t> неформальное профессиональное образование и работодатели формируют свою систему квалификаций, параллельно с существующей государственной. При этом государственная система используется только для «правильного оформления работника по кадровому делопроизводству для дальнейших проверок»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142976" y="1"/>
            <a:ext cx="77724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Проблемы признания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642918"/>
            <a:ext cx="7772400" cy="57150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2D050"/>
                </a:solidFill>
              </a:rPr>
              <a:t>Возможные варианты сотрудничества для развития сферы ДОВ: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071678"/>
            <a:ext cx="8715436" cy="435771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1.Сотрудничество с Государственной службой занятости в рамках социального заказа (обучение безработных; повышение эффективности профориентации и трудоустройства безработных);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2.Участие в разработке образовательных стандартов (учебных программ) для дополнительного профессионального образования взрослых;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3.Сближение работодателей, представителей профессионального образования и государственных органов власти в рамках повышения социальной эффективности  сферы занятости;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4.Разработка программ обучения и повышения квалификации </a:t>
            </a:r>
            <a:r>
              <a:rPr lang="ru-RU" dirty="0" err="1" smtClean="0">
                <a:solidFill>
                  <a:schemeClr val="tx1"/>
                </a:solidFill>
              </a:rPr>
              <a:t>андрагогов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5.Построение системы контроля качества при реализации программ ДОВ. </a:t>
            </a: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14818"/>
            <a:ext cx="8429684" cy="1714511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22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397000"/>
          <a:ext cx="8643998" cy="510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6072230"/>
              </a:tblGrid>
              <a:tr h="942966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endParaRPr lang="ru-RU" dirty="0"/>
                    </a:p>
                  </a:txBody>
                  <a:tcPr/>
                </a:tc>
              </a:tr>
              <a:tr h="1231910"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Гармонизация профессиональных и образовательных стандартов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Необходимо активно создавать профессиональные стандарты с участием  бизнеса и заинтересованной общественности и принять национальную рамку квалификаций</a:t>
                      </a:r>
                      <a:endParaRPr lang="ru-RU" b="0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Дополнительные</a:t>
                      </a:r>
                      <a:r>
                        <a:rPr lang="ru-RU" baseline="0" dirty="0" smtClean="0"/>
                        <a:t> расходы нанимателей на  обучение работников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Компенсация государством расходов нанимателей на обучение новых работников, принятых в рамках реализации программы структурных реформ</a:t>
                      </a:r>
                      <a:endParaRPr lang="ru-RU" dirty="0"/>
                    </a:p>
                  </a:txBody>
                  <a:tcPr/>
                </a:tc>
              </a:tr>
              <a:tr h="1410769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Стратегический</a:t>
                      </a:r>
                      <a:r>
                        <a:rPr lang="ru-RU" baseline="0" dirty="0" smtClean="0"/>
                        <a:t> план развития профессионального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концепции развития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профессионального образования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стране. Определение основными заказчиками в системах образования РАБОТОДАТЕЛЕЙ и ПРОЗРАЧНОГО механизма возможного влияния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профессиональное образования. Функции регулятора в сфере ДОВ передать Минэкономики или Минтруда.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142976" y="1"/>
            <a:ext cx="77724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пути решения проблем в сфере ДОВ: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14818"/>
            <a:ext cx="8429684" cy="1714511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22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397000"/>
          <a:ext cx="8643998" cy="4826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6072230"/>
              </a:tblGrid>
              <a:tr h="942966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endParaRPr lang="ru-RU" dirty="0"/>
                    </a:p>
                  </a:txBody>
                  <a:tcPr/>
                </a:tc>
              </a:tr>
              <a:tr h="123191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Либерализация законодательства в сфере ДОВ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Расширение возможностей</a:t>
                      </a:r>
                      <a:r>
                        <a:rPr lang="ru-RU" b="0" baseline="0" dirty="0" smtClean="0"/>
                        <a:t> и условий деятельности организаций  бизнес и общественного сектора (документы об обучении, присвоение профессий и разрядов)</a:t>
                      </a:r>
                      <a:endParaRPr lang="ru-RU" b="0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r>
                        <a:rPr lang="ru-RU" dirty="0" smtClean="0"/>
                        <a:t>Учет</a:t>
                      </a:r>
                      <a:r>
                        <a:rPr lang="ru-RU" baseline="0" dirty="0" smtClean="0"/>
                        <a:t> мнений всех участников рынка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Привлечение к разработке и совершенствованию</a:t>
                      </a:r>
                      <a:r>
                        <a:rPr lang="ru-RU" baseline="0" dirty="0" smtClean="0"/>
                        <a:t> законодательства; Национальной рамке квалификаций </a:t>
                      </a:r>
                      <a:r>
                        <a:rPr lang="ru-RU" b="0" baseline="0" dirty="0" smtClean="0"/>
                        <a:t>организаций  бизнес и общественного сектора  </a:t>
                      </a:r>
                      <a:r>
                        <a:rPr lang="ru-RU" baseline="0" dirty="0" smtClean="0"/>
                        <a:t>(Общественный совет)</a:t>
                      </a:r>
                      <a:endParaRPr lang="ru-RU" dirty="0"/>
                    </a:p>
                  </a:txBody>
                  <a:tcPr/>
                </a:tc>
              </a:tr>
              <a:tr h="1410769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Расширение доступа </a:t>
                      </a:r>
                      <a:r>
                        <a:rPr lang="ru-RU" b="0" baseline="0" dirty="0" smtClean="0"/>
                        <a:t>к рынку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Участие</a:t>
                      </a:r>
                      <a:r>
                        <a:rPr lang="ru-RU" baseline="0" dirty="0" smtClean="0"/>
                        <a:t> бизнес и общественных организаций  в </a:t>
                      </a:r>
                      <a:r>
                        <a:rPr lang="ru-RU" baseline="0" dirty="0" smtClean="0"/>
                        <a:t> государственных закупках </a:t>
                      </a:r>
                      <a:r>
                        <a:rPr lang="ru-RU" baseline="0" dirty="0" smtClean="0"/>
                        <a:t>в сфере образования; получении  государственных кредитов и грантов на развитие;  государственных мероприятиях в сфере ДОВ или с безработными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142976" y="1"/>
            <a:ext cx="77724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пути решения проблем в сфере ДОВ: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785926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2D050"/>
                </a:solidFill>
              </a:rPr>
              <a:t/>
            </a:r>
            <a:br>
              <a:rPr lang="ru-RU" b="1" dirty="0" smtClean="0">
                <a:solidFill>
                  <a:srgbClr val="92D050"/>
                </a:solidFill>
              </a:rPr>
            </a:br>
            <a:r>
              <a:rPr lang="ru-RU" b="1" dirty="0" smtClean="0">
                <a:solidFill>
                  <a:srgbClr val="92D050"/>
                </a:solidFill>
              </a:rPr>
              <a:t>Почему взаимодействие уже необходимо в текущих экономических условиях?</a:t>
            </a:r>
            <a:endParaRPr lang="ru-RU" sz="33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14818"/>
            <a:ext cx="8429684" cy="1714511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22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1214422"/>
          <a:ext cx="9144000" cy="5416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0529"/>
                <a:gridCol w="6423471"/>
              </a:tblGrid>
              <a:tr h="887968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endParaRPr lang="ru-RU" dirty="0"/>
                    </a:p>
                  </a:txBody>
                  <a:tcPr/>
                </a:tc>
              </a:tr>
              <a:tr h="1172998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Изучение сферы ДОВ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Сбор и анализ статистики с учетом всех участников рынка. Проведение масштабных исследований сферы и потребностей</a:t>
                      </a:r>
                      <a:r>
                        <a:rPr lang="ru-RU" b="0" baseline="0" dirty="0" smtClean="0"/>
                        <a:t> населения  в сфере ДОВ за счет средств государственного бюджета. Прогнозы развития сферы.</a:t>
                      </a:r>
                      <a:endParaRPr lang="ru-RU" b="0" dirty="0"/>
                    </a:p>
                  </a:txBody>
                  <a:tcPr/>
                </a:tc>
              </a:tr>
              <a:tr h="1714382">
                <a:tc>
                  <a:txBody>
                    <a:bodyPr/>
                    <a:lstStyle/>
                    <a:p>
                      <a:r>
                        <a:rPr lang="ru-RU" dirty="0" smtClean="0"/>
                        <a:t>Равные условия хозяйствования всех членов рынка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Отмена применения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административного ресурса для</a:t>
                      </a:r>
                      <a:r>
                        <a:rPr lang="ru-RU" baseline="0" dirty="0" smtClean="0"/>
                        <a:t> поддержания профильных учреждений образования.  Соблюдение требований к выдаче документов об обучении для всех организаций рынка.  Отмена требований в процедурах лицензирования и сертификации наличия специалистов с наличием документов  только </a:t>
                      </a:r>
                      <a:r>
                        <a:rPr lang="ru-RU" baseline="0" dirty="0" smtClean="0"/>
                        <a:t>государственного </a:t>
                      </a:r>
                      <a:r>
                        <a:rPr lang="ru-RU" baseline="0" dirty="0" smtClean="0"/>
                        <a:t>образца </a:t>
                      </a:r>
                      <a:endParaRPr lang="ru-RU" dirty="0"/>
                    </a:p>
                  </a:txBody>
                  <a:tcPr/>
                </a:tc>
              </a:tr>
              <a:tr h="1328485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 массового</a:t>
                      </a:r>
                      <a:r>
                        <a:rPr lang="ru-RU" baseline="0" dirty="0" smtClean="0"/>
                        <a:t> спроса на 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Публикации в СМИ, повышающие ценность ДОВ, массовые</a:t>
                      </a:r>
                      <a:r>
                        <a:rPr lang="ru-RU" baseline="0" dirty="0" smtClean="0"/>
                        <a:t> общественные мероприятия, конкурсы, поощрения работодателей, активно способствующих развитию ДОВ и т.д.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142976" y="1"/>
            <a:ext cx="77724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пути решения проблем в сфере ДОВ: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0"/>
            <a:ext cx="6429420" cy="1214445"/>
          </a:xfrm>
        </p:spPr>
        <p:txBody>
          <a:bodyPr>
            <a:normAutofit/>
          </a:bodyPr>
          <a:lstStyle/>
          <a:p>
            <a:r>
              <a:rPr lang="ru-RU" sz="3300" b="1" dirty="0" smtClean="0">
                <a:solidFill>
                  <a:srgbClr val="92D050"/>
                </a:solidFill>
              </a:rPr>
              <a:t>Опыт Европы</a:t>
            </a:r>
            <a:endParaRPr lang="ru-RU" sz="33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643446"/>
            <a:ext cx="8572560" cy="1714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4282" y="1857364"/>
            <a:ext cx="8715436" cy="4286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algn="just"/>
            <a:r>
              <a:rPr lang="ru-RU" sz="4000" u="sng" dirty="0" smtClean="0">
                <a:solidFill>
                  <a:schemeClr val="tx1"/>
                </a:solidFill>
              </a:rPr>
              <a:t>Народные университеты:</a:t>
            </a:r>
          </a:p>
          <a:p>
            <a:pPr algn="just"/>
            <a:r>
              <a:rPr lang="ru-RU" sz="4000" dirty="0" smtClean="0"/>
              <a:t>1.работают с начала 20 века</a:t>
            </a:r>
          </a:p>
          <a:p>
            <a:pPr algn="just"/>
            <a:r>
              <a:rPr lang="ru-RU" sz="4000" dirty="0" smtClean="0">
                <a:solidFill>
                  <a:schemeClr val="tx1"/>
                </a:solidFill>
              </a:rPr>
              <a:t>2.поддерживаются на местном уровне государством (в том числе, финансово – до 50% бюджета!)</a:t>
            </a:r>
          </a:p>
          <a:p>
            <a:pPr algn="just"/>
            <a:r>
              <a:rPr lang="ru-RU" sz="4000" dirty="0" smtClean="0"/>
              <a:t>3.ежегодно более 30 000 выпускников (только в одном заведении)</a:t>
            </a:r>
          </a:p>
          <a:p>
            <a:pPr algn="just"/>
            <a:r>
              <a:rPr lang="ru-RU" sz="4000" dirty="0" smtClean="0"/>
              <a:t>4.Немецкая ассоциация народных университетов – более 1 000 НУ (представлена и в Беларуси)</a:t>
            </a:r>
          </a:p>
          <a:p>
            <a:pPr algn="just"/>
            <a:r>
              <a:rPr lang="ru-RU" sz="4000" dirty="0" smtClean="0"/>
              <a:t>5.в качестве проектной деятельности – сотрудничество с Агентством по труду</a:t>
            </a:r>
          </a:p>
          <a:p>
            <a:pPr algn="just"/>
            <a:r>
              <a:rPr lang="ru-RU" sz="4000" dirty="0" smtClean="0"/>
              <a:t>6.есть система менеджмента качества Народных университетов – для признания их результатов всеми участниками рынка.</a:t>
            </a:r>
          </a:p>
          <a:p>
            <a:pPr algn="just"/>
            <a:endParaRPr lang="ru-RU" sz="4000" dirty="0">
              <a:solidFill>
                <a:schemeClr val="tx1"/>
              </a:solidFill>
            </a:endParaRPr>
          </a:p>
          <a:p>
            <a:pPr algn="just"/>
            <a:r>
              <a:rPr lang="ru-RU" sz="4000" dirty="0" smtClean="0"/>
              <a:t>-Закон о продолженном (дополнительном) образовании взрослых</a:t>
            </a:r>
          </a:p>
          <a:p>
            <a:pPr algn="just"/>
            <a:r>
              <a:rPr lang="ru-RU" sz="4000" i="1" dirty="0" smtClean="0"/>
              <a:t>«Образовательные программы продолженного (дополнительного) образования взрослых охватывают содержание</a:t>
            </a:r>
            <a:r>
              <a:rPr lang="de-DE" sz="4000" i="1" dirty="0" smtClean="0"/>
              <a:t>,</a:t>
            </a:r>
            <a:r>
              <a:rPr lang="ru-RU" sz="4000" i="1" dirty="0" smtClean="0"/>
              <a:t> которое содействует развитию личности</a:t>
            </a:r>
            <a:r>
              <a:rPr lang="de-DE" sz="4000" i="1" dirty="0" smtClean="0"/>
              <a:t>, </a:t>
            </a:r>
            <a:r>
              <a:rPr lang="ru-RU" sz="4000" i="1" dirty="0" smtClean="0"/>
              <a:t>укрепляет способности к активному участию в демократических общественных процессах </a:t>
            </a:r>
            <a:r>
              <a:rPr lang="ru-RU" sz="4000" i="1" u="sng" dirty="0" smtClean="0"/>
              <a:t>и помогает преодолевать вызовы рынка труда»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Logo_DVV_Int_ver_pos_4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53275" y="0"/>
            <a:ext cx="19907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0"/>
            <a:ext cx="6429420" cy="1214445"/>
          </a:xfrm>
        </p:spPr>
        <p:txBody>
          <a:bodyPr>
            <a:normAutofit/>
          </a:bodyPr>
          <a:lstStyle/>
          <a:p>
            <a:r>
              <a:rPr lang="ru-RU" sz="3300" b="1" dirty="0" smtClean="0">
                <a:solidFill>
                  <a:srgbClr val="92D050"/>
                </a:solidFill>
              </a:rPr>
              <a:t>Мои контакты для дальнейшего сотрудничества </a:t>
            </a:r>
            <a:r>
              <a:rPr lang="ru-RU" sz="3300" b="1" dirty="0" smtClean="0">
                <a:solidFill>
                  <a:srgbClr val="92D050"/>
                </a:solidFill>
                <a:sym typeface="Wingdings" pitchFamily="2" charset="2"/>
              </a:rPr>
              <a:t></a:t>
            </a:r>
            <a:endParaRPr lang="ru-RU" sz="33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643446"/>
            <a:ext cx="8572560" cy="1714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4282" y="1857364"/>
            <a:ext cx="8715436" cy="4286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orud@novoezavtra.by</a:t>
            </a:r>
            <a:endParaRPr kumimoji="0" lang="en-US" sz="3300" b="1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300" b="1" dirty="0" smtClean="0">
                <a:solidFill>
                  <a:srgbClr val="92D050"/>
                </a:solidFill>
                <a:latin typeface="+mj-lt"/>
                <a:ea typeface="+mj-ea"/>
                <a:cs typeface="+mj-cs"/>
              </a:rPr>
              <a:t>+375 29 750-93-21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+375 44 761-07-88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300" b="1" dirty="0" smtClean="0">
              <a:solidFill>
                <a:srgbClr val="92D05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5"/>
              </a:rPr>
              <a:t>www.novoezavtra.by</a:t>
            </a:r>
            <a:r>
              <a:rPr kumimoji="0" lang="en-US" sz="33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714620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2D050"/>
                </a:solidFill>
              </a:rPr>
              <a:t/>
            </a:r>
            <a:br>
              <a:rPr lang="ru-RU" b="1" dirty="0" smtClean="0">
                <a:solidFill>
                  <a:srgbClr val="92D050"/>
                </a:solidFill>
              </a:rPr>
            </a:br>
            <a:r>
              <a:rPr lang="ru-RU" dirty="0" smtClean="0"/>
              <a:t>21 место занимает Беларусь в </a:t>
            </a:r>
            <a:r>
              <a:rPr lang="ru-RU" cap="all" dirty="0" smtClean="0"/>
              <a:t>ИНДЕКСЕ УРОВНЯ ОБРАЗОВАНИЯ СТРАН МИРА (187 стран)</a:t>
            </a:r>
            <a:br>
              <a:rPr lang="ru-RU" cap="all" dirty="0" smtClean="0"/>
            </a:br>
            <a:r>
              <a:rPr lang="ru-RU" sz="3200" dirty="0" smtClean="0"/>
              <a:t>(3 место на постсоветском пространстве)*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en-US" sz="2700" i="1" dirty="0" smtClean="0"/>
              <a:t>United Nations Development </a:t>
            </a:r>
            <a:r>
              <a:rPr lang="en-US" sz="2700" i="1" dirty="0" err="1" smtClean="0"/>
              <a:t>Programe</a:t>
            </a:r>
            <a:r>
              <a:rPr lang="en-US" sz="2700" i="1" dirty="0" smtClean="0"/>
              <a:t>: Education Index 2013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r>
              <a:rPr lang="ru-RU" b="1" dirty="0" smtClean="0">
                <a:solidFill>
                  <a:srgbClr val="92D050"/>
                </a:solidFill>
              </a:rPr>
              <a:t> </a:t>
            </a:r>
            <a:endParaRPr lang="ru-RU" sz="33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4282" y="5643578"/>
            <a:ext cx="8501122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*</a:t>
            </a:r>
            <a:r>
              <a:rPr lang="ru-RU" i="1" dirty="0" smtClean="0">
                <a:solidFill>
                  <a:schemeClr val="tx1"/>
                </a:solidFill>
              </a:rPr>
              <a:t>Достигнутый уровень образования, который не меряет его качество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Растущий дефицит квалифицированных работников – </a:t>
            </a:r>
            <a:br>
              <a:rPr lang="ru-RU" sz="3600" dirty="0" smtClean="0"/>
            </a:br>
            <a:r>
              <a:rPr lang="ru-RU" sz="3600" dirty="0" smtClean="0"/>
              <a:t>эта проблема входит в ТОП-7 основных проблем белорусского бизнеса</a:t>
            </a:r>
            <a:br>
              <a:rPr lang="ru-RU" sz="3600" dirty="0" smtClean="0"/>
            </a:br>
            <a:r>
              <a:rPr lang="ru-RU" sz="3600" dirty="0" smtClean="0"/>
              <a:t>(Национальная платформа белорусского бизнеса)</a:t>
            </a:r>
            <a:endParaRPr lang="ru-RU" sz="33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42976" y="1"/>
            <a:ext cx="77724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1.Основные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проблемы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>Что такое «качественный» дефицит кадров (94% всех опрошенных!)*?</a:t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1.49% - недостаточный уровень компетенций;</a:t>
            </a:r>
            <a:br>
              <a:rPr lang="ru-RU" sz="3600" dirty="0" smtClean="0"/>
            </a:br>
            <a:r>
              <a:rPr lang="ru-RU" sz="3600" dirty="0" smtClean="0"/>
              <a:t>2.42% - недостаточное количество специалистов востребованных профессий;</a:t>
            </a:r>
            <a:br>
              <a:rPr lang="ru-RU" sz="3600" dirty="0" smtClean="0"/>
            </a:br>
            <a:r>
              <a:rPr lang="ru-RU" sz="3600" dirty="0" smtClean="0"/>
              <a:t>3.37% - недостаточное количество специалистов со специфическими компетенциями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200" dirty="0" smtClean="0"/>
              <a:t>* - опрос проводился на сайте </a:t>
            </a:r>
            <a:r>
              <a:rPr lang="en-US" sz="2200" dirty="0" smtClean="0"/>
              <a:t>jobs.tut.by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3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b="1" dirty="0" smtClean="0">
                <a:solidFill>
                  <a:srgbClr val="92D050"/>
                </a:solidFill>
              </a:rPr>
              <a:t>С чем связан возникший дефицит кадров*?</a:t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1.66% - отсутствие пропаганды и продвижения профессий, приоритетных для экономики;</a:t>
            </a:r>
            <a:br>
              <a:rPr lang="ru-RU" sz="3600" dirty="0" smtClean="0"/>
            </a:br>
            <a:r>
              <a:rPr lang="ru-RU" sz="3600" dirty="0" smtClean="0"/>
              <a:t>2.40% - пробелы в профессиональной системе образования и повышении квалификации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200" dirty="0" smtClean="0"/>
              <a:t>* - опрос проводился на сайте </a:t>
            </a:r>
            <a:r>
              <a:rPr lang="en-US" sz="2200" dirty="0" smtClean="0"/>
              <a:t>jobs.tut.by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3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714488"/>
            <a:ext cx="8715436" cy="464347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92D050"/>
                </a:solidFill>
              </a:rPr>
              <a:t/>
            </a:r>
            <a:br>
              <a:rPr lang="ru-RU" sz="3600" b="1" dirty="0" smtClean="0">
                <a:solidFill>
                  <a:srgbClr val="92D050"/>
                </a:solidFill>
              </a:rPr>
            </a:br>
            <a:r>
              <a:rPr lang="ru-RU" sz="1600" b="1" dirty="0" smtClean="0">
                <a:solidFill>
                  <a:srgbClr val="92D050"/>
                </a:solidFill>
              </a:rPr>
              <a:t/>
            </a:r>
            <a:br>
              <a:rPr lang="ru-RU" sz="1600" b="1" dirty="0" smtClean="0">
                <a:solidFill>
                  <a:srgbClr val="92D050"/>
                </a:solidFill>
              </a:rPr>
            </a:br>
            <a:r>
              <a:rPr lang="ru-RU" sz="2900" dirty="0" smtClean="0"/>
              <a:t>Отсутствие действенного механизма влияния работодателей на образовательный процесс:</a:t>
            </a:r>
            <a:br>
              <a:rPr lang="ru-RU" sz="2900" dirty="0" smtClean="0"/>
            </a:br>
            <a:r>
              <a:rPr lang="ru-RU" sz="2900" dirty="0" smtClean="0"/>
              <a:t>-участие в прогнозировании востребованных профессий для подготовки в сфере образования; </a:t>
            </a:r>
            <a:br>
              <a:rPr lang="ru-RU" sz="2900" dirty="0" smtClean="0"/>
            </a:br>
            <a:r>
              <a:rPr lang="ru-RU" sz="2900" dirty="0" smtClean="0"/>
              <a:t>-формирование актуальных и действующих профстандартов;</a:t>
            </a:r>
            <a:br>
              <a:rPr lang="ru-RU" sz="2900" dirty="0" smtClean="0"/>
            </a:br>
            <a:r>
              <a:rPr lang="ru-RU" sz="2900" dirty="0" smtClean="0"/>
              <a:t>-участие в создании национальной системы квалификаций.</a:t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Данный процесс неактивен с двух сторон (социальная ответственность бизнеса в области профобразования).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200" b="1" dirty="0" smtClean="0">
                <a:solidFill>
                  <a:srgbClr val="92D050"/>
                </a:solidFill>
              </a:rPr>
              <a:t/>
            </a:r>
            <a:br>
              <a:rPr lang="ru-RU" sz="2200" b="1" dirty="0" smtClean="0">
                <a:solidFill>
                  <a:srgbClr val="92D05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42976" y="0"/>
            <a:ext cx="7772400" cy="1714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 чем связан</a:t>
            </a:r>
            <a:r>
              <a:rPr kumimoji="0" lang="ru-RU" sz="30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качественный дефицит кадров? 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14620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На сферу образования идет значительный объем государственных средств (5% от ВВП), но когда молодой специалист приступает к работе, то работодателю приходится тратить много усилий на его переобучение и дополнительное образование. </a:t>
            </a:r>
            <a:endParaRPr lang="ru-RU" sz="33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42976" y="0"/>
            <a:ext cx="7772400" cy="1714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 чему</a:t>
            </a:r>
            <a:r>
              <a:rPr kumimoji="0" lang="ru-RU" sz="30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приводит качественный дефицит кадров? 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0"/>
            <a:ext cx="7772400" cy="1714511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92D050"/>
                </a:solidFill>
              </a:rPr>
              <a:t>Основные требования новой экономики к профессиональному образованию:</a:t>
            </a:r>
            <a:endParaRPr lang="ru-RU" sz="3000" b="1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logo_dere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355090"/>
          </a:xfrm>
          <a:prstGeom prst="rect">
            <a:avLst/>
          </a:prstGeom>
        </p:spPr>
      </p:pic>
      <p:pic>
        <p:nvPicPr>
          <p:cNvPr id="5" name="Рисунок 4" descr="blank_ни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86144"/>
            <a:ext cx="7580376" cy="371856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42910" y="1714488"/>
            <a:ext cx="7772400" cy="1714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0" y="1397000"/>
          <a:ext cx="9144000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790</Words>
  <Application>Microsoft Office PowerPoint</Application>
  <PresentationFormat>Экран (4:3)</PresentationFormat>
  <Paragraphs>105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Сотрудничество в сфере профессионального образования взрослых как необходимое условие устойчивого развития экономики</vt:lpstr>
      <vt:lpstr> Почему взаимодействие уже необходимо в текущих экономических условиях?</vt:lpstr>
      <vt:lpstr> 21 место занимает Беларусь в ИНДЕКСЕ УРОВНЯ ОБРАЗОВАНИЯ СТРАН МИРА (187 стран) (3 место на постсоветском пространстве)*  United Nations Development Programe: Education Index 2013   </vt:lpstr>
      <vt:lpstr>Растущий дефицит квалифицированных работников –  эта проблема входит в ТОП-7 основных проблем белорусского бизнеса (Национальная платформа белорусского бизнеса)</vt:lpstr>
      <vt:lpstr>  Что такое «качественный» дефицит кадров (94% всех опрошенных!)*?  1.49% - недостаточный уровень компетенций; 2.42% - недостаточное количество специалистов востребованных профессий; 3.37% - недостаточное количество специалистов со специфическими компетенциями  * - опрос проводился на сайте jobs.tut.by  </vt:lpstr>
      <vt:lpstr>  С чем связан возникший дефицит кадров*?  1.66% - отсутствие пропаганды и продвижения профессий, приоритетных для экономики; 2.40% - пробелы в профессиональной системе образования и повышении квалификации  * - опрос проводился на сайте jobs.tut.by   </vt:lpstr>
      <vt:lpstr>  Отсутствие действенного механизма влияния работодателей на образовательный процесс: -участие в прогнозировании востребованных профессий для подготовки в сфере образования;  -формирование актуальных и действующих профстандартов; -участие в создании национальной системы квалификаций.  Данный процесс неактивен с двух сторон (социальная ответственность бизнеса в области профобразования).        </vt:lpstr>
      <vt:lpstr>На сферу образования идет значительный объем государственных средств (5% от ВВП), но когда молодой специалист приступает к работе, то работодателю приходится тратить много усилий на его переобучение и дополнительное образование. </vt:lpstr>
      <vt:lpstr>Основные требования новой экономики к профессиональному образованию:</vt:lpstr>
      <vt:lpstr>Рынок дипломов vs Рынок профессиональных компетенций</vt:lpstr>
      <vt:lpstr> Направления прямого сотрудничества с работодателями (ДУАЛЬНАЯ СИСТЕМА ОБРАЗОВАНИЯ):  1.Производственное обучение  2.Выездные практические занятия 3.Стажировка 4.База данных вакансий 5.Самопрезентации компаний на последних занятиях, участие в аттестации и защите дипломных работ, подготовке учебных программ  </vt:lpstr>
      <vt:lpstr>    За год количество официальных безработных увеличилось в 2 раза.  Еще больший рост показывает неполная занятость и количество занятых, находящихся в вынужденных отпусках.  По данным экспертов тенденция сокращения персонала продолжится в ближайшее время (до 200 000 человек)  Готова ли государственная система содействия занятости работать в таких объемах?          </vt:lpstr>
      <vt:lpstr>  Один из путей решения проблемы роста безработицы – развитие массовой и общедоступной системы  дополнительного образования взрослых, позволяющее потерявшим работу обновить или улучшить профессиональные навыки.    Первое исследование о потребностях и предпочтениях населения в сфере образования взрослых (2010, DVV– International) показало: больше всего белорусы нуждаются в знаниях, связанных с их профессиональной деятельностью и повышением профессионального уровня.   Опрос сентябрь-ноябрь 2015 года на сайте Образовательного и кадрового центра «Новое завтра» показал, что почти 70% проголосовавших планируют в ближайшее время, смотрят варианты в области дополнительного профессионального образования или уже проходили в этом году какие-либо образовательные мероприятия, с этим связанные.  18,6% ответили, что необходимость есть, но пока нет достаточных средств.       </vt:lpstr>
      <vt:lpstr>-женщины (75-80%); -высшее или незаконченное высшее образование (почти 70%); -средний или средний низкий уровень дохода (до 5 млн на начало 2014 года); -60%  имеют необходимость в дальнейшем трудоустройстве; -принадлежность центра к государственной системе образования важна не более чем для 2% от общего числа опрошенных; -не менее 50% опрошенных «на входе» отмечают, что считают систему краткосрочных обучающих курсов эффективной, около 40% - пока не могут дать точного ответа, т.к. обучаются таким образом впервые, но слышали положительные отзывы от знакомых.         </vt:lpstr>
      <vt:lpstr>   Опыт европейских стран и востребованность подобного рода курсов среди населения показывает, что традиционные учреждения дополнительного образования больше не могут удовлетворять потребности рынка труда в полной мере.  При этом в Кодексе об образовании не прописано, как можно было бы признавать знания и компетенции, полученные на рабочем месте, на обучающих курсах и с использованием других форм неформального обучения. </vt:lpstr>
      <vt:lpstr>Названия курсов (предлагаемые профессиональные квалификации) –  в первую очередь  соотносятся с вакансиями работодателей, их формулировкой профессии, квалификации, требованиями к работнику  </vt:lpstr>
      <vt:lpstr>Возможные варианты сотрудничества для развития сферы ДОВ:</vt:lpstr>
      <vt:lpstr>           </vt:lpstr>
      <vt:lpstr>           </vt:lpstr>
      <vt:lpstr>           </vt:lpstr>
      <vt:lpstr>Опыт Европы</vt:lpstr>
      <vt:lpstr>Мои контакты для дальнейшего сотрудничества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Admin</cp:lastModifiedBy>
  <cp:revision>58</cp:revision>
  <dcterms:created xsi:type="dcterms:W3CDTF">2013-12-05T17:59:30Z</dcterms:created>
  <dcterms:modified xsi:type="dcterms:W3CDTF">2015-11-18T06:39:33Z</dcterms:modified>
</cp:coreProperties>
</file>