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94" r:id="rId3"/>
    <p:sldId id="295" r:id="rId4"/>
    <p:sldId id="297" r:id="rId5"/>
    <p:sldId id="258" r:id="rId6"/>
    <p:sldId id="259" r:id="rId7"/>
    <p:sldId id="257" r:id="rId8"/>
    <p:sldId id="284" r:id="rId9"/>
    <p:sldId id="291" r:id="rId10"/>
    <p:sldId id="281" r:id="rId11"/>
    <p:sldId id="276" r:id="rId12"/>
    <p:sldId id="286" r:id="rId13"/>
    <p:sldId id="296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  <a:srgbClr val="0011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99D5315-2880-4F7C-AA99-26F6177BF042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A31B9-4229-4D61-B467-3FFC35283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315-2880-4F7C-AA99-26F6177BF042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31B9-4229-4D61-B467-3FFC35283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99D5315-2880-4F7C-AA99-26F6177BF042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F2A31B9-4229-4D61-B467-3FFC35283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315-2880-4F7C-AA99-26F6177BF042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2A31B9-4229-4D61-B467-3FFC35283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315-2880-4F7C-AA99-26F6177BF042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F2A31B9-4229-4D61-B467-3FFC35283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99D5315-2880-4F7C-AA99-26F6177BF042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2A31B9-4229-4D61-B467-3FFC35283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99D5315-2880-4F7C-AA99-26F6177BF042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2A31B9-4229-4D61-B467-3FFC35283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315-2880-4F7C-AA99-26F6177BF042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2A31B9-4229-4D61-B467-3FFC35283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315-2880-4F7C-AA99-26F6177BF042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A31B9-4229-4D61-B467-3FFC35283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315-2880-4F7C-AA99-26F6177BF042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2A31B9-4229-4D61-B467-3FFC35283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99D5315-2880-4F7C-AA99-26F6177BF042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F2A31B9-4229-4D61-B467-3FFC35283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9D5315-2880-4F7C-AA99-26F6177BF042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2A31B9-4229-4D61-B467-3FFC35283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12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11" Type="http://schemas.openxmlformats.org/officeDocument/2006/relationships/image" Target="../media/image22.jpeg"/><Relationship Id="rId10" Type="http://schemas.openxmlformats.org/officeDocument/2006/relationships/image" Target="../media/image21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sw-ngo.by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2483768" y="1700808"/>
            <a:ext cx="6408712" cy="23663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Образование людей третьего возраста как сфера деятельности </a:t>
            </a:r>
            <a:r>
              <a:rPr lang="ru-RU" sz="3600" dirty="0" err="1" smtClean="0">
                <a:solidFill>
                  <a:srgbClr val="002060"/>
                </a:solidFill>
              </a:rPr>
              <a:t>андрагогов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Минск, 2015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046760" cy="2060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6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662" y="260648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Центр волонтеров УТВ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1-ый этап: Обучение основам волонтерской деятельности</a:t>
            </a:r>
          </a:p>
          <a:p>
            <a:pPr marL="457200" indent="-457200">
              <a:buNone/>
            </a:pPr>
            <a:r>
              <a:rPr lang="ru-RU" sz="2400" b="1" dirty="0" smtClean="0"/>
              <a:t>2-ый этап Подготовка и реализация инициатив слушателей УТВ</a:t>
            </a:r>
          </a:p>
          <a:p>
            <a:pPr marL="457200" indent="-457200">
              <a:buNone/>
            </a:pPr>
            <a:endParaRPr lang="ru-RU" sz="1800" dirty="0" smtClean="0"/>
          </a:p>
          <a:p>
            <a:pPr marL="457200" indent="-457200">
              <a:buNone/>
            </a:pPr>
            <a:r>
              <a:rPr lang="ru-RU" sz="1800" i="1" dirty="0" smtClean="0"/>
              <a:t>В 2015 г. издана брошюра «О том, как выжили…» Воспоминания малолетних узников фашистских лагерей смерти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25144"/>
            <a:ext cx="2880320" cy="1907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05064"/>
            <a:ext cx="2592288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61048"/>
            <a:ext cx="2592288" cy="17778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31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990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Совет Университета третьего возраста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2548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В течение всего </a:t>
            </a:r>
            <a:r>
              <a:rPr lang="ru-RU" sz="2000" b="1" dirty="0" smtClean="0"/>
              <a:t>проекта осуществляет свою </a:t>
            </a:r>
            <a:r>
              <a:rPr lang="ru-RU" sz="2000" b="1" dirty="0"/>
              <a:t>деятельность Совет УТВ, сформированный из числа активных слушателей, в задачи которого </a:t>
            </a:r>
            <a:r>
              <a:rPr lang="ru-RU" sz="2000" b="1" dirty="0" smtClean="0"/>
              <a:t>входят:</a:t>
            </a:r>
          </a:p>
          <a:p>
            <a:pPr marL="0" indent="0">
              <a:buNone/>
            </a:pPr>
            <a:r>
              <a:rPr lang="ru-RU" sz="2000" dirty="0" smtClean="0"/>
              <a:t>- активизация слушателей, </a:t>
            </a:r>
          </a:p>
          <a:p>
            <a:pPr marL="0" indent="0">
              <a:buNone/>
            </a:pPr>
            <a:r>
              <a:rPr lang="ru-RU" sz="2000" dirty="0" smtClean="0"/>
              <a:t>- развитие </a:t>
            </a:r>
            <a:r>
              <a:rPr lang="ru-RU" sz="2000" dirty="0"/>
              <a:t>волонтерского движения,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 разработка </a:t>
            </a:r>
            <a:r>
              <a:rPr lang="ru-RU" sz="2000" dirty="0"/>
              <a:t>планов факультета дополнительного </a:t>
            </a:r>
            <a:r>
              <a:rPr lang="ru-RU" sz="2000" dirty="0" smtClean="0"/>
              <a:t>образования,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 организация </a:t>
            </a:r>
            <a:r>
              <a:rPr lang="ru-RU" sz="2000" dirty="0" smtClean="0"/>
              <a:t>досуга,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 информационная </a:t>
            </a:r>
            <a:r>
              <a:rPr lang="ru-RU" sz="2000" dirty="0"/>
              <a:t>поддержка слушателей </a:t>
            </a:r>
            <a:r>
              <a:rPr lang="ru-RU" sz="2000" dirty="0" smtClean="0"/>
              <a:t>УТВ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12" y="4653136"/>
            <a:ext cx="3028486" cy="2005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653136"/>
            <a:ext cx="2609503" cy="2003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4653134"/>
            <a:ext cx="2880320" cy="20031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08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Университет третьего возраста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57192"/>
            <a:ext cx="2339752" cy="1561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24944"/>
            <a:ext cx="4272218" cy="21332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57192"/>
            <a:ext cx="2370319" cy="1569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96752"/>
            <a:ext cx="2376264" cy="15738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96752"/>
            <a:ext cx="2520280" cy="16691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2322804" cy="15384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3174029" cy="21022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5157192"/>
            <a:ext cx="2351090" cy="1556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16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Обучение пожилых людей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Физиологические и психологические особенности (нарушения памяти, внимания, эмоциональной сферы, ухудшение способности к </a:t>
            </a:r>
            <a:r>
              <a:rPr lang="ru-RU" sz="2000" dirty="0" smtClean="0"/>
              <a:t>восприятию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Мотивация к обучению. Свобода от правил и обязательств по </a:t>
            </a:r>
            <a:r>
              <a:rPr lang="ru-RU" sz="2000" dirty="0" smtClean="0"/>
              <a:t>получению </a:t>
            </a:r>
            <a:r>
              <a:rPr lang="ru-RU" sz="2000" dirty="0" smtClean="0"/>
              <a:t>дополнительного образования с целью сохранения работы. Пожилые учатся – поскольку это имеет личный смысл.</a:t>
            </a:r>
          </a:p>
          <a:p>
            <a:r>
              <a:rPr lang="ru-RU" sz="2000" dirty="0" smtClean="0"/>
              <a:t>Ориентация на развитие активной позиции, самореализацию и гармоничную старость</a:t>
            </a:r>
          </a:p>
          <a:p>
            <a:r>
              <a:rPr lang="ru-RU" sz="2000" dirty="0" smtClean="0"/>
              <a:t>Обучение с учетом особенностей возраста (последовательность в изложении, признание наличия жизненного опыта, обучение через рефлексию …)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628800"/>
            <a:ext cx="6477000" cy="74868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3200" b="1" cap="none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        Минск, 2015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780928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Наш адрес: г. Минск, ул. Волгоградская, 21А-17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Тел. 3958379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E-mail: </a:t>
            </a:r>
            <a:r>
              <a:rPr lang="en-US" dirty="0" smtClean="0">
                <a:solidFill>
                  <a:srgbClr val="002060"/>
                </a:solidFill>
              </a:rPr>
              <a:t>3-age@basw-ngo.by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http://vozrast.wix.com/university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hlinkClick r:id="rId2"/>
              </a:rPr>
              <a:t>www.basw-ngo.by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Приглашаем к сотрудничеству!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20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Статистика по старению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По расчетам специалистов ООН, к 2025 году доля людей в возрасте старше 65 лет увеличится в 5 раз по сравнению с 1950 годом и составит 20 % населения планеты.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По общим прогнозам к 2025 году доля лиц старше трудоспособного возраста составит более 28%. В связи с сокращением числа лиц трудоспособного возраста и невысоким уровнем рождаемости демографическая нагрузка на 1000 трудоспособных составит к 2025 году 862 пожилых человека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Мадридский международный план действий по проблемам старения 2002 года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</a:t>
            </a:r>
            <a:r>
              <a:rPr lang="ru-RU" sz="2000" dirty="0" smtClean="0"/>
              <a:t>16.Пожилые люди должны принимать полноправное участие в процессе развития и пользоваться его плодами. Ни один человек не должен лишаться возможности пользоваться благами развития. Последствия старения населения для социально-экономического развития общества в сочетании с социально-экономическими изменениями, происходящими во всех странах, требуют принятия срочных мер по налаживанию непрерывной деятельности в области социальной интеграции пожилых людей и расширения их прав и возможностей.</a:t>
            </a:r>
          </a:p>
          <a:p>
            <a:r>
              <a:rPr lang="ru-RU" sz="2000" b="1" dirty="0" smtClean="0"/>
              <a:t>Меры: С)</a:t>
            </a:r>
            <a:r>
              <a:rPr lang="ru-RU" sz="2000" dirty="0" smtClean="0"/>
              <a:t> обеспечение возможностей, осуществление программ и оказание поддержки, необходимых для того, чтобы пожилые люди могли принять участие или могли продолжать принимать участие в культурной, экономической, политической и социальной жизни и могли заниматься образованием на протяжении всей жизни…»</a:t>
            </a:r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Герогогика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Наука об образовании, сопровождении и содействии в развитии людей пожилого возраста.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2"/>
          </p:nvPr>
        </p:nvSpPr>
        <p:spPr>
          <a:xfrm>
            <a:off x="251520" y="1700808"/>
            <a:ext cx="5328591" cy="4863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Проект «Университет третьего возраста» реализует </a:t>
            </a:r>
            <a:r>
              <a:rPr lang="de-DE" sz="2800" b="1" dirty="0"/>
              <a:t> </a:t>
            </a:r>
            <a:r>
              <a:rPr lang="ru-RU" sz="2800" b="1" dirty="0" smtClean="0"/>
              <a:t>с 2013 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 smtClean="0"/>
              <a:t>ОО «Белорусская ассоциация социальных работников» </a:t>
            </a:r>
            <a:endParaRPr lang="en-US" sz="2800" b="1" dirty="0" smtClean="0"/>
          </a:p>
          <a:p>
            <a:pPr marL="0" indent="0">
              <a:buNone/>
            </a:pPr>
            <a:r>
              <a:rPr lang="ru-RU" sz="2800" b="1" dirty="0" smtClean="0"/>
              <a:t>(ОО БАСР)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600" b="1" dirty="0"/>
              <a:t>Цель БАСР</a:t>
            </a:r>
            <a:r>
              <a:rPr lang="ru-RU" sz="2600" dirty="0"/>
              <a:t> - консолидация усилий, направленных на развитие профессиональной социальной работы, повышение качества и расширение спектра социальных услуг для различных категорий населения.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60848"/>
            <a:ext cx="3168352" cy="3667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2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Цель проекта: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496944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Содействие преодолению социального исключения, повышению социального статуса и активности пожилых минчан (в возрасте от 60 лет) посредством вовлечения их в процесс неформального образования, волонтерской деятельности, создания условий для развития  социальных контактов и творческой активности.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42718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53400" cy="990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Партнеры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quarter" idx="1"/>
          </p:nvPr>
        </p:nvSpPr>
        <p:spPr>
          <a:xfrm>
            <a:off x="2627784" y="1657498"/>
            <a:ext cx="6408712" cy="5200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100" b="1" dirty="0" smtClean="0"/>
              <a:t>Партнеры </a:t>
            </a:r>
            <a:r>
              <a:rPr lang="ru-RU" sz="3100" b="1" dirty="0"/>
              <a:t>проекта: </a:t>
            </a:r>
            <a:r>
              <a:rPr lang="ru-RU" sz="3100" dirty="0" smtClean="0"/>
              <a:t>ТЦСОН </a:t>
            </a:r>
            <a:r>
              <a:rPr lang="ru-RU" sz="3100" dirty="0"/>
              <a:t>Первомайского и Советского районов г. Минска, Государственный институт управления и социальных </a:t>
            </a:r>
            <a:r>
              <a:rPr lang="ru-RU" sz="3100" dirty="0" smtClean="0"/>
              <a:t>технологий  БГУ</a:t>
            </a:r>
            <a:r>
              <a:rPr lang="en-US" sz="3100" dirty="0" smtClean="0"/>
              <a:t>, </a:t>
            </a:r>
            <a:r>
              <a:rPr lang="ru-RU" sz="3100" dirty="0" smtClean="0"/>
              <a:t>Комитет по труду, занятости и социальной защите </a:t>
            </a:r>
            <a:r>
              <a:rPr lang="ru-RU" sz="3100" dirty="0" err="1" smtClean="0"/>
              <a:t>Мингорисполкома</a:t>
            </a:r>
            <a:r>
              <a:rPr lang="ru-RU" sz="3100" dirty="0" smtClean="0"/>
              <a:t>, ИИТ БГУИР</a:t>
            </a:r>
            <a:endParaRPr lang="en-US" sz="3100" dirty="0" smtClean="0"/>
          </a:p>
          <a:p>
            <a:pPr marL="0" indent="0">
              <a:buNone/>
            </a:pPr>
            <a:endParaRPr lang="en-US" sz="3100" dirty="0" smtClean="0"/>
          </a:p>
          <a:p>
            <a:r>
              <a:rPr lang="ru-RU" sz="3200" b="1" dirty="0"/>
              <a:t>Финансовый партнер: </a:t>
            </a:r>
            <a:r>
              <a:rPr lang="ru-RU" sz="3200" b="1" dirty="0" smtClean="0"/>
              <a:t>компания </a:t>
            </a:r>
            <a:r>
              <a:rPr lang="en-US" sz="3200" b="1" dirty="0" smtClean="0"/>
              <a:t>JTI</a:t>
            </a:r>
            <a:endParaRPr lang="ru-RU" sz="3200" b="1" dirty="0"/>
          </a:p>
          <a:p>
            <a:endParaRPr lang="ru-RU" sz="3100" dirty="0"/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2200582" cy="3048426"/>
          </a:xfrm>
        </p:spPr>
      </p:pic>
    </p:spTree>
    <p:extLst>
      <p:ext uri="{BB962C8B-B14F-4D97-AF65-F5344CB8AC3E}">
        <p14:creationId xmlns="" xmlns:p14="http://schemas.microsoft.com/office/powerpoint/2010/main" val="31265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Статистика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368233" cy="50156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208043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00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2015-2016 учебный год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E:\Work\Проекты\JTI\2015\фото\11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953095" cy="2448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1484784"/>
            <a:ext cx="42484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19 учебных направлений:</a:t>
            </a:r>
          </a:p>
          <a:p>
            <a:pPr marL="342900" indent="-342900">
              <a:buAutoNum type="arabicPeriod"/>
            </a:pPr>
            <a:r>
              <a:rPr lang="ru-RU" sz="1500" dirty="0" smtClean="0"/>
              <a:t>ИКТ</a:t>
            </a:r>
          </a:p>
          <a:p>
            <a:pPr marL="342900" indent="-342900">
              <a:buAutoNum type="arabicPeriod"/>
            </a:pPr>
            <a:r>
              <a:rPr lang="ru-RU" sz="1500" dirty="0" smtClean="0"/>
              <a:t>Иностранные языки (английский, немецкий, французский, испанский, итальянский, польский, японский)</a:t>
            </a:r>
          </a:p>
          <a:p>
            <a:pPr marL="342900" indent="-342900">
              <a:buAutoNum type="arabicPeriod"/>
            </a:pPr>
            <a:r>
              <a:rPr lang="ru-RU" sz="1500" dirty="0" smtClean="0"/>
              <a:t>Журналистика</a:t>
            </a:r>
          </a:p>
          <a:p>
            <a:pPr marL="342900" indent="-342900">
              <a:buAutoNum type="arabicPeriod"/>
            </a:pPr>
            <a:r>
              <a:rPr lang="ru-RU" sz="1500" dirty="0" smtClean="0"/>
              <a:t>Факультет дополнительного образования: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smtClean="0"/>
              <a:t>Планшеты и смартфоны (</a:t>
            </a:r>
            <a:r>
              <a:rPr lang="en-US" sz="1500" dirty="0" smtClean="0"/>
              <a:t>Android, </a:t>
            </a:r>
            <a:r>
              <a:rPr lang="en-US" sz="1500" dirty="0" err="1" smtClean="0"/>
              <a:t>iOS</a:t>
            </a:r>
            <a:r>
              <a:rPr lang="en-US" sz="1500" dirty="0" smtClean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err="1" smtClean="0"/>
              <a:t>Фотошоп</a:t>
            </a:r>
            <a:endParaRPr lang="ru-RU" sz="15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smtClean="0"/>
              <a:t>Фотодело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smtClean="0"/>
              <a:t>Видеомонтаж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smtClean="0"/>
              <a:t>Краеведение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smtClean="0"/>
              <a:t>МХК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smtClean="0"/>
              <a:t>Психология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smtClean="0"/>
              <a:t>Ораторское искусство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err="1" smtClean="0"/>
              <a:t>Родовод</a:t>
            </a:r>
            <a:endParaRPr lang="ru-RU" sz="15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smtClean="0"/>
              <a:t>Форум-театр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smtClean="0"/>
              <a:t>Ландшафтный дизайн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smtClean="0"/>
              <a:t>Лечебная гимнастика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smtClean="0"/>
              <a:t>Оздоровительный комплекс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smtClean="0"/>
              <a:t>Школа здоровья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smtClean="0"/>
              <a:t>Мода и стиль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500" dirty="0" err="1" smtClean="0"/>
              <a:t>Стретчинг</a:t>
            </a:r>
            <a:endParaRPr lang="ru-RU" sz="15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ru-RU" sz="15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ru-RU" sz="1500" dirty="0" smtClean="0"/>
          </a:p>
          <a:p>
            <a:pPr marL="800100" lvl="1" indent="-342900"/>
            <a:r>
              <a:rPr lang="ru-RU" sz="1500" dirty="0" smtClean="0"/>
              <a:t> </a:t>
            </a:r>
            <a:endParaRPr lang="ru-RU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65313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Принято1452 анкеты</a:t>
            </a:r>
          </a:p>
          <a:p>
            <a:endParaRPr lang="ru-RU" dirty="0" smtClean="0"/>
          </a:p>
          <a:p>
            <a:r>
              <a:rPr lang="ru-RU" dirty="0" smtClean="0"/>
              <a:t>Зачислено 970 человек</a:t>
            </a:r>
          </a:p>
          <a:p>
            <a:endParaRPr lang="ru-RU" dirty="0" smtClean="0"/>
          </a:p>
          <a:p>
            <a:r>
              <a:rPr lang="ru-RU" dirty="0" smtClean="0"/>
              <a:t>90 волонтеров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2">
      <a:dk1>
        <a:srgbClr val="0B2754"/>
      </a:dk1>
      <a:lt1>
        <a:srgbClr val="FFFFFF"/>
      </a:lt1>
      <a:dk2>
        <a:srgbClr val="FFFFFF"/>
      </a:dk2>
      <a:lt2>
        <a:srgbClr val="FFFFFF"/>
      </a:lt2>
      <a:accent1>
        <a:srgbClr val="103570"/>
      </a:accent1>
      <a:accent2>
        <a:srgbClr val="F3D8B3"/>
      </a:accent2>
      <a:accent3>
        <a:srgbClr val="071A38"/>
      </a:accent3>
      <a:accent4>
        <a:srgbClr val="E39E41"/>
      </a:accent4>
      <a:accent5>
        <a:srgbClr val="5F5F5F"/>
      </a:accent5>
      <a:accent6>
        <a:srgbClr val="BE791C"/>
      </a:accent6>
      <a:hlink>
        <a:srgbClr val="5F5F5F"/>
      </a:hlink>
      <a:folHlink>
        <a:srgbClr val="9191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889</TotalTime>
  <Words>499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Образование людей третьего возраста как сфера деятельности андрагогов  </vt:lpstr>
      <vt:lpstr>Статистика по старению </vt:lpstr>
      <vt:lpstr>Мадридский международный план действий по проблемам старения 2002 года </vt:lpstr>
      <vt:lpstr>Герогогика</vt:lpstr>
      <vt:lpstr>Слайд 5</vt:lpstr>
      <vt:lpstr> Цель проекта: </vt:lpstr>
      <vt:lpstr>Партнеры</vt:lpstr>
      <vt:lpstr>Статистика</vt:lpstr>
      <vt:lpstr>2015-2016 учебный год</vt:lpstr>
      <vt:lpstr>Центр волонтеров УТВ</vt:lpstr>
      <vt:lpstr>Совет Университета третьего возраста</vt:lpstr>
      <vt:lpstr>Университет третьего возраста</vt:lpstr>
      <vt:lpstr>Обучение пожилых людей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УНИВЕРСИТЕТ ТРЕТЬЕГО ВОЗРАСТА</dc:title>
  <dc:creator>balendo</dc:creator>
  <cp:lastModifiedBy>Фрейберг</cp:lastModifiedBy>
  <cp:revision>98</cp:revision>
  <dcterms:created xsi:type="dcterms:W3CDTF">2013-11-29T09:30:18Z</dcterms:created>
  <dcterms:modified xsi:type="dcterms:W3CDTF">2015-11-06T05:51:11Z</dcterms:modified>
</cp:coreProperties>
</file>