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E92A45-7912-43B0-B949-281A8B33FDD0}" type="doc">
      <dgm:prSet loTypeId="urn:microsoft.com/office/officeart/2005/8/layout/hierarchy1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16F7372-95B9-4CAE-864A-00A28F5DDD10}">
      <dgm:prSet phldrT="[Текст]"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Программное обеспечение</a:t>
          </a:r>
        </a:p>
      </dgm:t>
    </dgm:pt>
    <dgm:pt modelId="{890D998D-204B-42BC-BB61-DFA6C6CD2E2B}" type="parTrans" cxnId="{00CF7237-BC65-4B18-ABA1-EBB3FDBEEFE5}">
      <dgm:prSet/>
      <dgm:spPr/>
      <dgm:t>
        <a:bodyPr/>
        <a:lstStyle/>
        <a:p>
          <a:endParaRPr lang="ru-RU" sz="1800"/>
        </a:p>
      </dgm:t>
    </dgm:pt>
    <dgm:pt modelId="{E42011DF-0FEC-4968-BAD7-FEEE7319BC7E}" type="sibTrans" cxnId="{00CF7237-BC65-4B18-ABA1-EBB3FDBEEFE5}">
      <dgm:prSet/>
      <dgm:spPr/>
      <dgm:t>
        <a:bodyPr/>
        <a:lstStyle/>
        <a:p>
          <a:endParaRPr lang="ru-RU" sz="1800"/>
        </a:p>
      </dgm:t>
    </dgm:pt>
    <dgm:pt modelId="{6D8E8205-0E4C-4141-A71A-0A25AF5E9304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Системное ПО</a:t>
          </a:r>
        </a:p>
      </dgm:t>
    </dgm:pt>
    <dgm:pt modelId="{C5B85D7C-B804-46D0-862F-37D0C14D106C}" type="parTrans" cxnId="{EB71B71D-0B39-4401-A1B7-61B4BB630644}">
      <dgm:prSet/>
      <dgm:spPr/>
      <dgm:t>
        <a:bodyPr/>
        <a:lstStyle/>
        <a:p>
          <a:endParaRPr lang="ru-RU" sz="1800"/>
        </a:p>
      </dgm:t>
    </dgm:pt>
    <dgm:pt modelId="{7B248972-2D44-48B8-802B-1EC08F672658}" type="sibTrans" cxnId="{EB71B71D-0B39-4401-A1B7-61B4BB630644}">
      <dgm:prSet/>
      <dgm:spPr/>
      <dgm:t>
        <a:bodyPr/>
        <a:lstStyle/>
        <a:p>
          <a:endParaRPr lang="ru-RU" sz="1800"/>
        </a:p>
      </dgm:t>
    </dgm:pt>
    <dgm:pt modelId="{C27C9E9A-204F-4F80-9C28-F35F6969CCB0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Прикладное </a:t>
          </a:r>
          <a:r>
            <a:rPr lang="ru-RU" sz="1800" dirty="0">
              <a:latin typeface="Times New Roman" pitchFamily="18" charset="0"/>
              <a:cs typeface="Times New Roman" pitchFamily="18" charset="0"/>
            </a:rPr>
            <a:t>ПО</a:t>
          </a:r>
        </a:p>
      </dgm:t>
    </dgm:pt>
    <dgm:pt modelId="{98C4C50C-431C-4C09-992C-B9B8A62CF073}" type="parTrans" cxnId="{B4E55B29-E5A0-46CA-B77C-10DF2002AF2B}">
      <dgm:prSet/>
      <dgm:spPr/>
      <dgm:t>
        <a:bodyPr/>
        <a:lstStyle/>
        <a:p>
          <a:endParaRPr lang="ru-RU" sz="1800"/>
        </a:p>
      </dgm:t>
    </dgm:pt>
    <dgm:pt modelId="{4ABD5C6B-8062-4359-B57A-D4AB7160874D}" type="sibTrans" cxnId="{B4E55B29-E5A0-46CA-B77C-10DF2002AF2B}">
      <dgm:prSet/>
      <dgm:spPr/>
      <dgm:t>
        <a:bodyPr/>
        <a:lstStyle/>
        <a:p>
          <a:endParaRPr lang="ru-RU" sz="1800"/>
        </a:p>
      </dgm:t>
    </dgm:pt>
    <dgm:pt modelId="{25D41FDC-1333-46DC-85F3-9AE359E8C493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Инструментальное ПО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CCD5991-12CA-4315-B3D2-98F03BE25B89}" type="parTrans" cxnId="{8B66301E-512C-41FB-A69C-E8FF679EE9D5}">
      <dgm:prSet/>
      <dgm:spPr/>
      <dgm:t>
        <a:bodyPr/>
        <a:lstStyle/>
        <a:p>
          <a:endParaRPr lang="ru-RU"/>
        </a:p>
      </dgm:t>
    </dgm:pt>
    <dgm:pt modelId="{8ADC05F9-B6AD-4E0D-83EB-35208D7B4DEE}" type="sibTrans" cxnId="{8B66301E-512C-41FB-A69C-E8FF679EE9D5}">
      <dgm:prSet/>
      <dgm:spPr/>
      <dgm:t>
        <a:bodyPr/>
        <a:lstStyle/>
        <a:p>
          <a:endParaRPr lang="ru-RU"/>
        </a:p>
      </dgm:t>
    </dgm:pt>
    <dgm:pt modelId="{9BDDC436-5086-40C6-A9C1-104F9F9925C0}" type="pres">
      <dgm:prSet presAssocID="{5FE92A45-7912-43B0-B949-281A8B33FDD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B0B280F-B986-4708-B9BB-0FE4C0624B9D}" type="pres">
      <dgm:prSet presAssocID="{616F7372-95B9-4CAE-864A-00A28F5DDD10}" presName="hierRoot1" presStyleCnt="0"/>
      <dgm:spPr/>
      <dgm:t>
        <a:bodyPr/>
        <a:lstStyle/>
        <a:p>
          <a:endParaRPr lang="ru-RU"/>
        </a:p>
      </dgm:t>
    </dgm:pt>
    <dgm:pt modelId="{EC084052-8869-4B6A-AF0E-D55E2F46F196}" type="pres">
      <dgm:prSet presAssocID="{616F7372-95B9-4CAE-864A-00A28F5DDD10}" presName="composite" presStyleCnt="0"/>
      <dgm:spPr/>
      <dgm:t>
        <a:bodyPr/>
        <a:lstStyle/>
        <a:p>
          <a:endParaRPr lang="ru-RU"/>
        </a:p>
      </dgm:t>
    </dgm:pt>
    <dgm:pt modelId="{22630093-E75B-4386-8D09-E2E77A86DD4C}" type="pres">
      <dgm:prSet presAssocID="{616F7372-95B9-4CAE-864A-00A28F5DDD10}" presName="background" presStyleLbl="node0" presStyleIdx="0" presStyleCnt="1"/>
      <dgm:spPr/>
      <dgm:t>
        <a:bodyPr/>
        <a:lstStyle/>
        <a:p>
          <a:endParaRPr lang="ru-RU"/>
        </a:p>
      </dgm:t>
    </dgm:pt>
    <dgm:pt modelId="{0CEB6528-0C86-4E6F-B0C1-4E241E6F8B9A}" type="pres">
      <dgm:prSet presAssocID="{616F7372-95B9-4CAE-864A-00A28F5DDD1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69596A-169D-4FC7-B459-E97C6CC7912C}" type="pres">
      <dgm:prSet presAssocID="{616F7372-95B9-4CAE-864A-00A28F5DDD10}" presName="hierChild2" presStyleCnt="0"/>
      <dgm:spPr/>
      <dgm:t>
        <a:bodyPr/>
        <a:lstStyle/>
        <a:p>
          <a:endParaRPr lang="ru-RU"/>
        </a:p>
      </dgm:t>
    </dgm:pt>
    <dgm:pt modelId="{0DCE5A04-25CA-447C-A240-C4C54D6E711C}" type="pres">
      <dgm:prSet presAssocID="{C5B85D7C-B804-46D0-862F-37D0C14D106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F6B4215A-8D26-44A4-BF0A-F835C2AFC384}" type="pres">
      <dgm:prSet presAssocID="{6D8E8205-0E4C-4141-A71A-0A25AF5E9304}" presName="hierRoot2" presStyleCnt="0"/>
      <dgm:spPr/>
      <dgm:t>
        <a:bodyPr/>
        <a:lstStyle/>
        <a:p>
          <a:endParaRPr lang="ru-RU"/>
        </a:p>
      </dgm:t>
    </dgm:pt>
    <dgm:pt modelId="{37781DDD-5C54-4978-9F6C-7E869A4A8588}" type="pres">
      <dgm:prSet presAssocID="{6D8E8205-0E4C-4141-A71A-0A25AF5E9304}" presName="composite2" presStyleCnt="0"/>
      <dgm:spPr/>
      <dgm:t>
        <a:bodyPr/>
        <a:lstStyle/>
        <a:p>
          <a:endParaRPr lang="ru-RU"/>
        </a:p>
      </dgm:t>
    </dgm:pt>
    <dgm:pt modelId="{ABFEBEB8-D795-4963-B874-A721688FD4E0}" type="pres">
      <dgm:prSet presAssocID="{6D8E8205-0E4C-4141-A71A-0A25AF5E9304}" presName="background2" presStyleLbl="node2" presStyleIdx="0" presStyleCnt="3"/>
      <dgm:spPr/>
      <dgm:t>
        <a:bodyPr/>
        <a:lstStyle/>
        <a:p>
          <a:endParaRPr lang="ru-RU"/>
        </a:p>
      </dgm:t>
    </dgm:pt>
    <dgm:pt modelId="{6AF53C93-B3FE-47F8-B850-CAE8CB4F7AC5}" type="pres">
      <dgm:prSet presAssocID="{6D8E8205-0E4C-4141-A71A-0A25AF5E930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66C14F-B9D9-4D0C-802D-D7F17C35554F}" type="pres">
      <dgm:prSet presAssocID="{6D8E8205-0E4C-4141-A71A-0A25AF5E9304}" presName="hierChild3" presStyleCnt="0"/>
      <dgm:spPr/>
      <dgm:t>
        <a:bodyPr/>
        <a:lstStyle/>
        <a:p>
          <a:endParaRPr lang="ru-RU"/>
        </a:p>
      </dgm:t>
    </dgm:pt>
    <dgm:pt modelId="{1777F909-9470-48E2-879B-079BBF9A0094}" type="pres">
      <dgm:prSet presAssocID="{98C4C50C-431C-4C09-992C-B9B8A62CF07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DF3080BE-7575-45A7-84DD-B408C2558A4C}" type="pres">
      <dgm:prSet presAssocID="{C27C9E9A-204F-4F80-9C28-F35F6969CCB0}" presName="hierRoot2" presStyleCnt="0"/>
      <dgm:spPr/>
      <dgm:t>
        <a:bodyPr/>
        <a:lstStyle/>
        <a:p>
          <a:endParaRPr lang="ru-RU"/>
        </a:p>
      </dgm:t>
    </dgm:pt>
    <dgm:pt modelId="{8827C6FC-DA69-4A8F-8F18-C275B9FAA6A2}" type="pres">
      <dgm:prSet presAssocID="{C27C9E9A-204F-4F80-9C28-F35F6969CCB0}" presName="composite2" presStyleCnt="0"/>
      <dgm:spPr/>
      <dgm:t>
        <a:bodyPr/>
        <a:lstStyle/>
        <a:p>
          <a:endParaRPr lang="ru-RU"/>
        </a:p>
      </dgm:t>
    </dgm:pt>
    <dgm:pt modelId="{63048E2B-293C-401B-83D2-4F9EA7282B0A}" type="pres">
      <dgm:prSet presAssocID="{C27C9E9A-204F-4F80-9C28-F35F6969CCB0}" presName="background2" presStyleLbl="node2" presStyleIdx="1" presStyleCnt="3"/>
      <dgm:spPr/>
      <dgm:t>
        <a:bodyPr/>
        <a:lstStyle/>
        <a:p>
          <a:endParaRPr lang="ru-RU"/>
        </a:p>
      </dgm:t>
    </dgm:pt>
    <dgm:pt modelId="{F26D2636-07F6-4037-BC65-E56C9879555F}" type="pres">
      <dgm:prSet presAssocID="{C27C9E9A-204F-4F80-9C28-F35F6969CCB0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D5DD88-7B20-418E-AE30-131177DCA714}" type="pres">
      <dgm:prSet presAssocID="{C27C9E9A-204F-4F80-9C28-F35F6969CCB0}" presName="hierChild3" presStyleCnt="0"/>
      <dgm:spPr/>
      <dgm:t>
        <a:bodyPr/>
        <a:lstStyle/>
        <a:p>
          <a:endParaRPr lang="ru-RU"/>
        </a:p>
      </dgm:t>
    </dgm:pt>
    <dgm:pt modelId="{4D6E789F-6A7D-4077-9B66-8CA85032B87E}" type="pres">
      <dgm:prSet presAssocID="{DCCD5991-12CA-4315-B3D2-98F03BE25B8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05CDAB59-7C19-496F-B696-DDF4DD9C7C9C}" type="pres">
      <dgm:prSet presAssocID="{25D41FDC-1333-46DC-85F3-9AE359E8C493}" presName="hierRoot2" presStyleCnt="0"/>
      <dgm:spPr/>
    </dgm:pt>
    <dgm:pt modelId="{934853EC-9B9A-4C34-97D1-7E54637C56B3}" type="pres">
      <dgm:prSet presAssocID="{25D41FDC-1333-46DC-85F3-9AE359E8C493}" presName="composite2" presStyleCnt="0"/>
      <dgm:spPr/>
    </dgm:pt>
    <dgm:pt modelId="{AF8F1324-E70D-452D-9BF5-0CFF70BE106F}" type="pres">
      <dgm:prSet presAssocID="{25D41FDC-1333-46DC-85F3-9AE359E8C493}" presName="background2" presStyleLbl="node2" presStyleIdx="2" presStyleCnt="3"/>
      <dgm:spPr/>
    </dgm:pt>
    <dgm:pt modelId="{D593ED73-0B68-471E-B00A-C0734FEA6C50}" type="pres">
      <dgm:prSet presAssocID="{25D41FDC-1333-46DC-85F3-9AE359E8C493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8EC994-4033-4DD3-B5B6-8F941610637D}" type="pres">
      <dgm:prSet presAssocID="{25D41FDC-1333-46DC-85F3-9AE359E8C493}" presName="hierChild3" presStyleCnt="0"/>
      <dgm:spPr/>
    </dgm:pt>
  </dgm:ptLst>
  <dgm:cxnLst>
    <dgm:cxn modelId="{8B66301E-512C-41FB-A69C-E8FF679EE9D5}" srcId="{616F7372-95B9-4CAE-864A-00A28F5DDD10}" destId="{25D41FDC-1333-46DC-85F3-9AE359E8C493}" srcOrd="2" destOrd="0" parTransId="{DCCD5991-12CA-4315-B3D2-98F03BE25B89}" sibTransId="{8ADC05F9-B6AD-4E0D-83EB-35208D7B4DEE}"/>
    <dgm:cxn modelId="{00CF7237-BC65-4B18-ABA1-EBB3FDBEEFE5}" srcId="{5FE92A45-7912-43B0-B949-281A8B33FDD0}" destId="{616F7372-95B9-4CAE-864A-00A28F5DDD10}" srcOrd="0" destOrd="0" parTransId="{890D998D-204B-42BC-BB61-DFA6C6CD2E2B}" sibTransId="{E42011DF-0FEC-4968-BAD7-FEEE7319BC7E}"/>
    <dgm:cxn modelId="{61F182AA-A52C-4A8D-8E99-2F24A7B37DD9}" type="presOf" srcId="{25D41FDC-1333-46DC-85F3-9AE359E8C493}" destId="{D593ED73-0B68-471E-B00A-C0734FEA6C50}" srcOrd="0" destOrd="0" presId="urn:microsoft.com/office/officeart/2005/8/layout/hierarchy1"/>
    <dgm:cxn modelId="{8A701E82-1D7A-43E7-B6F3-7768B6D10DCC}" type="presOf" srcId="{6D8E8205-0E4C-4141-A71A-0A25AF5E9304}" destId="{6AF53C93-B3FE-47F8-B850-CAE8CB4F7AC5}" srcOrd="0" destOrd="0" presId="urn:microsoft.com/office/officeart/2005/8/layout/hierarchy1"/>
    <dgm:cxn modelId="{B4E55B29-E5A0-46CA-B77C-10DF2002AF2B}" srcId="{616F7372-95B9-4CAE-864A-00A28F5DDD10}" destId="{C27C9E9A-204F-4F80-9C28-F35F6969CCB0}" srcOrd="1" destOrd="0" parTransId="{98C4C50C-431C-4C09-992C-B9B8A62CF073}" sibTransId="{4ABD5C6B-8062-4359-B57A-D4AB7160874D}"/>
    <dgm:cxn modelId="{ADAABA44-DEC9-40E7-9588-2ECBE435E603}" type="presOf" srcId="{98C4C50C-431C-4C09-992C-B9B8A62CF073}" destId="{1777F909-9470-48E2-879B-079BBF9A0094}" srcOrd="0" destOrd="0" presId="urn:microsoft.com/office/officeart/2005/8/layout/hierarchy1"/>
    <dgm:cxn modelId="{7BC5E042-DC6D-4897-9B62-337C021C46E6}" type="presOf" srcId="{DCCD5991-12CA-4315-B3D2-98F03BE25B89}" destId="{4D6E789F-6A7D-4077-9B66-8CA85032B87E}" srcOrd="0" destOrd="0" presId="urn:microsoft.com/office/officeart/2005/8/layout/hierarchy1"/>
    <dgm:cxn modelId="{791BFAE0-6346-40B5-85C2-9518AB70311A}" type="presOf" srcId="{616F7372-95B9-4CAE-864A-00A28F5DDD10}" destId="{0CEB6528-0C86-4E6F-B0C1-4E241E6F8B9A}" srcOrd="0" destOrd="0" presId="urn:microsoft.com/office/officeart/2005/8/layout/hierarchy1"/>
    <dgm:cxn modelId="{F0067403-B8B0-4872-95F2-9CA48175FF2B}" type="presOf" srcId="{5FE92A45-7912-43B0-B949-281A8B33FDD0}" destId="{9BDDC436-5086-40C6-A9C1-104F9F9925C0}" srcOrd="0" destOrd="0" presId="urn:microsoft.com/office/officeart/2005/8/layout/hierarchy1"/>
    <dgm:cxn modelId="{8D2C90CB-49BE-4BDA-9A4E-D153C2B56A7C}" type="presOf" srcId="{C5B85D7C-B804-46D0-862F-37D0C14D106C}" destId="{0DCE5A04-25CA-447C-A240-C4C54D6E711C}" srcOrd="0" destOrd="0" presId="urn:microsoft.com/office/officeart/2005/8/layout/hierarchy1"/>
    <dgm:cxn modelId="{F02369B4-3A2C-4B6B-A186-500BD5F26B63}" type="presOf" srcId="{C27C9E9A-204F-4F80-9C28-F35F6969CCB0}" destId="{F26D2636-07F6-4037-BC65-E56C9879555F}" srcOrd="0" destOrd="0" presId="urn:microsoft.com/office/officeart/2005/8/layout/hierarchy1"/>
    <dgm:cxn modelId="{EB71B71D-0B39-4401-A1B7-61B4BB630644}" srcId="{616F7372-95B9-4CAE-864A-00A28F5DDD10}" destId="{6D8E8205-0E4C-4141-A71A-0A25AF5E9304}" srcOrd="0" destOrd="0" parTransId="{C5B85D7C-B804-46D0-862F-37D0C14D106C}" sibTransId="{7B248972-2D44-48B8-802B-1EC08F672658}"/>
    <dgm:cxn modelId="{0EDFBFB1-6B44-4739-86DA-A7B7B77EC7C0}" type="presParOf" srcId="{9BDDC436-5086-40C6-A9C1-104F9F9925C0}" destId="{FB0B280F-B986-4708-B9BB-0FE4C0624B9D}" srcOrd="0" destOrd="0" presId="urn:microsoft.com/office/officeart/2005/8/layout/hierarchy1"/>
    <dgm:cxn modelId="{8D1BFBCF-7819-49F4-BFA6-4E39EF4F1A91}" type="presParOf" srcId="{FB0B280F-B986-4708-B9BB-0FE4C0624B9D}" destId="{EC084052-8869-4B6A-AF0E-D55E2F46F196}" srcOrd="0" destOrd="0" presId="urn:microsoft.com/office/officeart/2005/8/layout/hierarchy1"/>
    <dgm:cxn modelId="{766A2961-8BB1-4B89-B07B-D766CC795F52}" type="presParOf" srcId="{EC084052-8869-4B6A-AF0E-D55E2F46F196}" destId="{22630093-E75B-4386-8D09-E2E77A86DD4C}" srcOrd="0" destOrd="0" presId="urn:microsoft.com/office/officeart/2005/8/layout/hierarchy1"/>
    <dgm:cxn modelId="{E42A5C4D-9CF2-486C-99FA-95262020B707}" type="presParOf" srcId="{EC084052-8869-4B6A-AF0E-D55E2F46F196}" destId="{0CEB6528-0C86-4E6F-B0C1-4E241E6F8B9A}" srcOrd="1" destOrd="0" presId="urn:microsoft.com/office/officeart/2005/8/layout/hierarchy1"/>
    <dgm:cxn modelId="{58A9B445-11D7-4A74-9CA2-27133B508B58}" type="presParOf" srcId="{FB0B280F-B986-4708-B9BB-0FE4C0624B9D}" destId="{B969596A-169D-4FC7-B459-E97C6CC7912C}" srcOrd="1" destOrd="0" presId="urn:microsoft.com/office/officeart/2005/8/layout/hierarchy1"/>
    <dgm:cxn modelId="{9CBE1157-9A44-48E9-BD73-5D4BE4C56BF7}" type="presParOf" srcId="{B969596A-169D-4FC7-B459-E97C6CC7912C}" destId="{0DCE5A04-25CA-447C-A240-C4C54D6E711C}" srcOrd="0" destOrd="0" presId="urn:microsoft.com/office/officeart/2005/8/layout/hierarchy1"/>
    <dgm:cxn modelId="{49D471CB-DE17-4E82-9BFD-B10221CAC75D}" type="presParOf" srcId="{B969596A-169D-4FC7-B459-E97C6CC7912C}" destId="{F6B4215A-8D26-44A4-BF0A-F835C2AFC384}" srcOrd="1" destOrd="0" presId="urn:microsoft.com/office/officeart/2005/8/layout/hierarchy1"/>
    <dgm:cxn modelId="{262BBCA4-C5DD-4022-85B2-745DC11E5D50}" type="presParOf" srcId="{F6B4215A-8D26-44A4-BF0A-F835C2AFC384}" destId="{37781DDD-5C54-4978-9F6C-7E869A4A8588}" srcOrd="0" destOrd="0" presId="urn:microsoft.com/office/officeart/2005/8/layout/hierarchy1"/>
    <dgm:cxn modelId="{E16DEF7A-0C7A-4E6E-AB6F-EB894F8801E5}" type="presParOf" srcId="{37781DDD-5C54-4978-9F6C-7E869A4A8588}" destId="{ABFEBEB8-D795-4963-B874-A721688FD4E0}" srcOrd="0" destOrd="0" presId="urn:microsoft.com/office/officeart/2005/8/layout/hierarchy1"/>
    <dgm:cxn modelId="{8678A42A-B774-44A0-B44C-AD11559D0717}" type="presParOf" srcId="{37781DDD-5C54-4978-9F6C-7E869A4A8588}" destId="{6AF53C93-B3FE-47F8-B850-CAE8CB4F7AC5}" srcOrd="1" destOrd="0" presId="urn:microsoft.com/office/officeart/2005/8/layout/hierarchy1"/>
    <dgm:cxn modelId="{82E62E27-E241-4C8F-BBF7-941C0641B823}" type="presParOf" srcId="{F6B4215A-8D26-44A4-BF0A-F835C2AFC384}" destId="{8A66C14F-B9D9-4D0C-802D-D7F17C35554F}" srcOrd="1" destOrd="0" presId="urn:microsoft.com/office/officeart/2005/8/layout/hierarchy1"/>
    <dgm:cxn modelId="{D6CC3FCA-8372-4A91-A194-D3B26BC03A0D}" type="presParOf" srcId="{B969596A-169D-4FC7-B459-E97C6CC7912C}" destId="{1777F909-9470-48E2-879B-079BBF9A0094}" srcOrd="2" destOrd="0" presId="urn:microsoft.com/office/officeart/2005/8/layout/hierarchy1"/>
    <dgm:cxn modelId="{DCF8AFD5-5626-47C0-8328-DC8F3DC55546}" type="presParOf" srcId="{B969596A-169D-4FC7-B459-E97C6CC7912C}" destId="{DF3080BE-7575-45A7-84DD-B408C2558A4C}" srcOrd="3" destOrd="0" presId="urn:microsoft.com/office/officeart/2005/8/layout/hierarchy1"/>
    <dgm:cxn modelId="{C1F3D77C-11B2-4801-82AA-34F17C5B7B10}" type="presParOf" srcId="{DF3080BE-7575-45A7-84DD-B408C2558A4C}" destId="{8827C6FC-DA69-4A8F-8F18-C275B9FAA6A2}" srcOrd="0" destOrd="0" presId="urn:microsoft.com/office/officeart/2005/8/layout/hierarchy1"/>
    <dgm:cxn modelId="{AADE1817-6D08-4F47-ABCE-29FF241719EE}" type="presParOf" srcId="{8827C6FC-DA69-4A8F-8F18-C275B9FAA6A2}" destId="{63048E2B-293C-401B-83D2-4F9EA7282B0A}" srcOrd="0" destOrd="0" presId="urn:microsoft.com/office/officeart/2005/8/layout/hierarchy1"/>
    <dgm:cxn modelId="{C8B24DAC-D84B-4D31-BAEA-F4D32EDAD327}" type="presParOf" srcId="{8827C6FC-DA69-4A8F-8F18-C275B9FAA6A2}" destId="{F26D2636-07F6-4037-BC65-E56C9879555F}" srcOrd="1" destOrd="0" presId="urn:microsoft.com/office/officeart/2005/8/layout/hierarchy1"/>
    <dgm:cxn modelId="{ABCBDC7D-1059-45A0-A1A3-BC630DAAD231}" type="presParOf" srcId="{DF3080BE-7575-45A7-84DD-B408C2558A4C}" destId="{0ED5DD88-7B20-418E-AE30-131177DCA714}" srcOrd="1" destOrd="0" presId="urn:microsoft.com/office/officeart/2005/8/layout/hierarchy1"/>
    <dgm:cxn modelId="{6F22C9F7-11F1-440B-A91F-5D375EC76C4C}" type="presParOf" srcId="{B969596A-169D-4FC7-B459-E97C6CC7912C}" destId="{4D6E789F-6A7D-4077-9B66-8CA85032B87E}" srcOrd="4" destOrd="0" presId="urn:microsoft.com/office/officeart/2005/8/layout/hierarchy1"/>
    <dgm:cxn modelId="{F88E7F0F-B3DC-4D5C-9F78-185E1546DE31}" type="presParOf" srcId="{B969596A-169D-4FC7-B459-E97C6CC7912C}" destId="{05CDAB59-7C19-496F-B696-DDF4DD9C7C9C}" srcOrd="5" destOrd="0" presId="urn:microsoft.com/office/officeart/2005/8/layout/hierarchy1"/>
    <dgm:cxn modelId="{E8722669-8AF4-4AA9-885F-8DC93C574E2A}" type="presParOf" srcId="{05CDAB59-7C19-496F-B696-DDF4DD9C7C9C}" destId="{934853EC-9B9A-4C34-97D1-7E54637C56B3}" srcOrd="0" destOrd="0" presId="urn:microsoft.com/office/officeart/2005/8/layout/hierarchy1"/>
    <dgm:cxn modelId="{F4EED037-E901-40E9-8500-5E0928E4C4D6}" type="presParOf" srcId="{934853EC-9B9A-4C34-97D1-7E54637C56B3}" destId="{AF8F1324-E70D-452D-9BF5-0CFF70BE106F}" srcOrd="0" destOrd="0" presId="urn:microsoft.com/office/officeart/2005/8/layout/hierarchy1"/>
    <dgm:cxn modelId="{222AB75A-13B0-458E-A029-62A863F4691E}" type="presParOf" srcId="{934853EC-9B9A-4C34-97D1-7E54637C56B3}" destId="{D593ED73-0B68-471E-B00A-C0734FEA6C50}" srcOrd="1" destOrd="0" presId="urn:microsoft.com/office/officeart/2005/8/layout/hierarchy1"/>
    <dgm:cxn modelId="{1B449817-84B2-4B49-9711-FC68897DCD3C}" type="presParOf" srcId="{05CDAB59-7C19-496F-B696-DDF4DD9C7C9C}" destId="{088EC994-4033-4DD3-B5B6-8F941610637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E789F-6A7D-4077-9B66-8CA85032B87E}">
      <dsp:nvSpPr>
        <dsp:cNvPr id="0" name=""/>
        <dsp:cNvSpPr/>
      </dsp:nvSpPr>
      <dsp:spPr>
        <a:xfrm>
          <a:off x="4159791" y="1427394"/>
          <a:ext cx="2743068" cy="65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4813"/>
              </a:lnTo>
              <a:lnTo>
                <a:pt x="2743068" y="444813"/>
              </a:lnTo>
              <a:lnTo>
                <a:pt x="2743068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7F909-9470-48E2-879B-079BBF9A0094}">
      <dsp:nvSpPr>
        <dsp:cNvPr id="0" name=""/>
        <dsp:cNvSpPr/>
      </dsp:nvSpPr>
      <dsp:spPr>
        <a:xfrm>
          <a:off x="4114071" y="1427394"/>
          <a:ext cx="91440" cy="6527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CE5A04-25CA-447C-A240-C4C54D6E711C}">
      <dsp:nvSpPr>
        <dsp:cNvPr id="0" name=""/>
        <dsp:cNvSpPr/>
      </dsp:nvSpPr>
      <dsp:spPr>
        <a:xfrm>
          <a:off x="1416722" y="1427394"/>
          <a:ext cx="2743068" cy="652725"/>
        </a:xfrm>
        <a:custGeom>
          <a:avLst/>
          <a:gdLst/>
          <a:ahLst/>
          <a:cxnLst/>
          <a:rect l="0" t="0" r="0" b="0"/>
          <a:pathLst>
            <a:path>
              <a:moveTo>
                <a:pt x="2743068" y="0"/>
              </a:moveTo>
              <a:lnTo>
                <a:pt x="2743068" y="444813"/>
              </a:lnTo>
              <a:lnTo>
                <a:pt x="0" y="444813"/>
              </a:lnTo>
              <a:lnTo>
                <a:pt x="0" y="65272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30093-E75B-4386-8D09-E2E77A86DD4C}">
      <dsp:nvSpPr>
        <dsp:cNvPr id="0" name=""/>
        <dsp:cNvSpPr/>
      </dsp:nvSpPr>
      <dsp:spPr>
        <a:xfrm>
          <a:off x="3037626" y="2245"/>
          <a:ext cx="2244329" cy="1425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CEB6528-0C86-4E6F-B0C1-4E241E6F8B9A}">
      <dsp:nvSpPr>
        <dsp:cNvPr id="0" name=""/>
        <dsp:cNvSpPr/>
      </dsp:nvSpPr>
      <dsp:spPr>
        <a:xfrm>
          <a:off x="3286996" y="239146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Программное обеспечение</a:t>
          </a:r>
        </a:p>
      </dsp:txBody>
      <dsp:txXfrm>
        <a:off x="3328737" y="280887"/>
        <a:ext cx="2160847" cy="1341666"/>
      </dsp:txXfrm>
    </dsp:sp>
    <dsp:sp modelId="{ABFEBEB8-D795-4963-B874-A721688FD4E0}">
      <dsp:nvSpPr>
        <dsp:cNvPr id="0" name=""/>
        <dsp:cNvSpPr/>
      </dsp:nvSpPr>
      <dsp:spPr>
        <a:xfrm>
          <a:off x="294557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F53C93-B3FE-47F8-B850-CAE8CB4F7AC5}">
      <dsp:nvSpPr>
        <dsp:cNvPr id="0" name=""/>
        <dsp:cNvSpPr/>
      </dsp:nvSpPr>
      <dsp:spPr>
        <a:xfrm>
          <a:off x="543927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Системное ПО</a:t>
          </a:r>
        </a:p>
      </dsp:txBody>
      <dsp:txXfrm>
        <a:off x="585668" y="2358762"/>
        <a:ext cx="2160847" cy="1341666"/>
      </dsp:txXfrm>
    </dsp:sp>
    <dsp:sp modelId="{63048E2B-293C-401B-83D2-4F9EA7282B0A}">
      <dsp:nvSpPr>
        <dsp:cNvPr id="0" name=""/>
        <dsp:cNvSpPr/>
      </dsp:nvSpPr>
      <dsp:spPr>
        <a:xfrm>
          <a:off x="3037626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26D2636-07F6-4037-BC65-E56C9879555F}">
      <dsp:nvSpPr>
        <dsp:cNvPr id="0" name=""/>
        <dsp:cNvSpPr/>
      </dsp:nvSpPr>
      <dsp:spPr>
        <a:xfrm>
          <a:off x="3286996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Прикладное </a:t>
          </a: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ПО</a:t>
          </a:r>
        </a:p>
      </dsp:txBody>
      <dsp:txXfrm>
        <a:off x="3328737" y="2358762"/>
        <a:ext cx="2160847" cy="1341666"/>
      </dsp:txXfrm>
    </dsp:sp>
    <dsp:sp modelId="{AF8F1324-E70D-452D-9BF5-0CFF70BE106F}">
      <dsp:nvSpPr>
        <dsp:cNvPr id="0" name=""/>
        <dsp:cNvSpPr/>
      </dsp:nvSpPr>
      <dsp:spPr>
        <a:xfrm>
          <a:off x="5780695" y="2080120"/>
          <a:ext cx="2244329" cy="142514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93ED73-0B68-471E-B00A-C0734FEA6C50}">
      <dsp:nvSpPr>
        <dsp:cNvPr id="0" name=""/>
        <dsp:cNvSpPr/>
      </dsp:nvSpPr>
      <dsp:spPr>
        <a:xfrm>
          <a:off x="6030065" y="2317021"/>
          <a:ext cx="2244329" cy="14251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Инструментальное ПО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71806" y="2358762"/>
        <a:ext cx="2160847" cy="1341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8BAF7-204B-40C3-BB5F-6E1CEBF2BC91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3DE59D-879E-4702-B33A-032089CDC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4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289A3E1-EADF-431E-87E3-84066B6E1DF8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61482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F160B97-AE1C-4FB0-AF27-0A1C64D4BAA3}" type="slidenum">
              <a:rPr lang="ru-RU" altLang="ru-RU" smtClean="0"/>
              <a:pPr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Среди прикладного программного обеспечения можно выделить ряд направлений. Первое касается  обработки текстов. Здесь самыми популярными программами являются текстовые процессоры. Программы этого класса позволяют не только вводить и редактировать текст, но и оформлять его, а также внедрять в текст графическое изображение, таблицы и другие объекты. Самым распространенным текстовым процессором в странах СНГ является </a:t>
            </a:r>
            <a:r>
              <a:rPr lang="en-US" altLang="ru-RU" smtClean="0"/>
              <a:t>MS Word (</a:t>
            </a:r>
            <a:r>
              <a:rPr lang="ru-RU" altLang="ru-RU" smtClean="0"/>
              <a:t>продукт фирмы </a:t>
            </a:r>
            <a:r>
              <a:rPr lang="en-US" altLang="ru-RU" smtClean="0"/>
              <a:t>Microsoft)</a:t>
            </a:r>
            <a:r>
              <a:rPr lang="ru-RU" altLang="ru-RU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Для автоматизации процедуры ввода текстов разработаны системы распознавания текстов, которые позволяют выделить текст из полученного после сканирования изображения. Примером может служить программа FineReader.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Для работы с текстами на иностранных языках разработаны электронные словари и системы автоматического перевода с одного языка на другой, такие как </a:t>
            </a:r>
            <a:r>
              <a:rPr lang="en-US" altLang="ru-RU" smtClean="0"/>
              <a:t>Prompt 98.</a:t>
            </a: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Следующее направления в прикладных программой связано с подготовкой специальных слайдов, демонстрируемых на мониторе компьютера для сопровождения всевозможных выступлений. Для подобных целей разработаны системы подготовки презентаций, примером может служить  MS </a:t>
            </a:r>
            <a:r>
              <a:rPr lang="en-US" altLang="ru-RU" smtClean="0"/>
              <a:t>PowerPoint</a:t>
            </a:r>
            <a:r>
              <a:rPr lang="ru-RU" altLang="ru-RU" smtClean="0"/>
              <a:t>.</a:t>
            </a:r>
          </a:p>
          <a:p>
            <a:pPr lvl="1"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9405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482D8D8-ABCE-4A3F-94E2-8DCE5FD943B7}" type="slidenum">
              <a:rPr lang="ru-RU" altLang="ru-RU" smtClean="0"/>
              <a:pPr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Среди прикладного программного обеспечения можно выделить ряд направлений. Первое касается  обработки текстов. Здесь самыми популярными программами являются текстовые процессоры. Программы этого класса позволяют не только вводить и редактировать текст, но и оформлять его, а также внедрять в текст графическое изображение, таблицы и другие объекты. Самым распространенным текстовым процессором в странах СНГ является </a:t>
            </a:r>
            <a:r>
              <a:rPr lang="en-US" altLang="ru-RU" smtClean="0"/>
              <a:t>MS Word (</a:t>
            </a:r>
            <a:r>
              <a:rPr lang="ru-RU" altLang="ru-RU" smtClean="0"/>
              <a:t>продукт фирмы </a:t>
            </a:r>
            <a:r>
              <a:rPr lang="en-US" altLang="ru-RU" smtClean="0"/>
              <a:t>Microsoft)</a:t>
            </a:r>
            <a:r>
              <a:rPr lang="ru-RU" altLang="ru-RU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Для автоматизации процедуры ввода текстов разработаны системы распознавания текстов, которые позволяют выделить текст из полученного после сканирования изображения. Примером может служить программа FineReader.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Для работы с текстами на иностранных языках разработаны электронные словари и системы автоматического перевода с одного языка на другой, такие как </a:t>
            </a:r>
            <a:r>
              <a:rPr lang="en-US" altLang="ru-RU" smtClean="0"/>
              <a:t>Prompt 98.</a:t>
            </a: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Следующее направления в прикладных программой связано с подготовкой специальных слайдов, демонстрируемых на мониторе компьютера для сопровождения всевозможных выступлений. Для подобных целей разработаны системы подготовки презентаций, примером может служить  MS </a:t>
            </a:r>
            <a:r>
              <a:rPr lang="en-US" altLang="ru-RU" smtClean="0"/>
              <a:t>PowerPoint</a:t>
            </a:r>
            <a:r>
              <a:rPr lang="ru-RU" altLang="ru-RU" smtClean="0"/>
              <a:t>.</a:t>
            </a:r>
          </a:p>
          <a:p>
            <a:pPr lvl="1"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19229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BD0821A-0042-4888-B42D-40335B60973B}" type="slidenum">
              <a:rPr lang="ru-RU" altLang="ru-RU" smtClean="0"/>
              <a:pPr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Среди программ, предназначенных для работы с графикой, можно выделить программы, в основном предназначенные для обработки готовых изображений, введенных с помощью сканера, например </a:t>
            </a:r>
            <a:r>
              <a:rPr lang="en-US" altLang="ru-RU" smtClean="0"/>
              <a:t>Adobe Photoshop</a:t>
            </a:r>
            <a:r>
              <a:rPr lang="ru-RU" altLang="ru-RU" smtClean="0"/>
              <a:t>. Следующий класс программ предназначен для создания высококачественных изображений. Популярным представителем является  </a:t>
            </a:r>
            <a:r>
              <a:rPr lang="en-US" altLang="ru-RU" smtClean="0"/>
              <a:t>CorelDraw</a:t>
            </a:r>
            <a:r>
              <a:rPr lang="ru-RU" altLang="ru-RU" smtClean="0"/>
              <a:t>.</a:t>
            </a:r>
          </a:p>
          <a:p>
            <a:pPr eaLnBrk="1" hangingPunct="1"/>
            <a:r>
              <a:rPr lang="ru-RU" altLang="ru-RU" smtClean="0"/>
              <a:t>Среди систем обработки данных следует упомянуть электронные таблицы или табличные процессоры, работающие с информацией , представленной в виде таблицы, в ячейки которой можно размещать символы, цифры и формулы, производящие операции над колонками цифр. Популярным представителем является </a:t>
            </a:r>
            <a:r>
              <a:rPr lang="en-US" altLang="ru-RU" smtClean="0"/>
              <a:t>MS Excel</a:t>
            </a:r>
            <a:endParaRPr lang="ru-RU" altLang="ru-RU" smtClean="0"/>
          </a:p>
          <a:p>
            <a:pPr eaLnBrk="1" hangingPunct="1"/>
            <a:r>
              <a:rPr lang="ru-RU" altLang="ru-RU" smtClean="0"/>
              <a:t> Системы управления базами данных (СУБД) позволяют проводить обработку и анализ огромного массива данных, организованных в табличные структуры. В комплект программ M</a:t>
            </a:r>
            <a:r>
              <a:rPr lang="en-US" altLang="ru-RU" smtClean="0"/>
              <a:t>icrosoft</a:t>
            </a:r>
            <a:r>
              <a:rPr lang="ru-RU" altLang="ru-RU" smtClean="0"/>
              <a:t> Office входит СУБД </a:t>
            </a:r>
            <a:r>
              <a:rPr lang="en-US" altLang="ru-RU" smtClean="0"/>
              <a:t>Access</a:t>
            </a:r>
            <a:r>
              <a:rPr lang="ru-RU" altLang="ru-RU" smtClean="0"/>
              <a:t>.</a:t>
            </a:r>
          </a:p>
          <a:p>
            <a:pPr eaLnBrk="1" hangingPunct="1"/>
            <a:r>
              <a:rPr lang="ru-RU" altLang="ru-RU" smtClean="0"/>
              <a:t>Разработаны специальные программы, позволяющие проводить статистическую обработку данных, например программа </a:t>
            </a:r>
            <a:r>
              <a:rPr lang="en-US" altLang="ru-RU" smtClean="0"/>
              <a:t>Statistika</a:t>
            </a:r>
            <a:r>
              <a:rPr lang="ru-RU" alt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3633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3E8C158-C4DB-4D30-8CA6-485F2B42B5A6}" type="slidenum">
              <a:rPr lang="ru-RU" altLang="ru-RU" smtClean="0"/>
              <a:pPr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Среди программ, предназначенных для работы с графикой, можно выделить программы, в основном предназначенные для обработки готовых изображений, введенных с помощью сканера, например </a:t>
            </a:r>
            <a:r>
              <a:rPr lang="en-US" altLang="ru-RU" smtClean="0"/>
              <a:t>Adobe Photoshop</a:t>
            </a:r>
            <a:r>
              <a:rPr lang="ru-RU" altLang="ru-RU" smtClean="0"/>
              <a:t>. Следующий класс программ предназначен для создания высококачественных изображений. Популярным представителем является  </a:t>
            </a:r>
            <a:r>
              <a:rPr lang="en-US" altLang="ru-RU" smtClean="0"/>
              <a:t>CorelDraw</a:t>
            </a:r>
            <a:r>
              <a:rPr lang="ru-RU" altLang="ru-RU" smtClean="0"/>
              <a:t>.</a:t>
            </a:r>
          </a:p>
          <a:p>
            <a:pPr eaLnBrk="1" hangingPunct="1"/>
            <a:r>
              <a:rPr lang="ru-RU" altLang="ru-RU" smtClean="0"/>
              <a:t>Среди систем обработки данных следует упомянуть электронные таблицы или табличные процессоры, работающие с информацией , представленной в виде таблицы, в ячейки которой можно размещать символы, цифры и формулы, производящие операции над колонками цифр. Популярным представителем является </a:t>
            </a:r>
            <a:r>
              <a:rPr lang="en-US" altLang="ru-RU" smtClean="0"/>
              <a:t>MS Excel</a:t>
            </a:r>
            <a:endParaRPr lang="ru-RU" altLang="ru-RU" smtClean="0"/>
          </a:p>
          <a:p>
            <a:pPr eaLnBrk="1" hangingPunct="1"/>
            <a:r>
              <a:rPr lang="ru-RU" altLang="ru-RU" smtClean="0"/>
              <a:t> Системы управления базами данных (СУБД) позволяют проводить обработку и анализ огромного массива данных, организованных в табличные структуры. В комплект программ M</a:t>
            </a:r>
            <a:r>
              <a:rPr lang="en-US" altLang="ru-RU" smtClean="0"/>
              <a:t>icrosoft</a:t>
            </a:r>
            <a:r>
              <a:rPr lang="ru-RU" altLang="ru-RU" smtClean="0"/>
              <a:t> Office входит СУБД </a:t>
            </a:r>
            <a:r>
              <a:rPr lang="en-US" altLang="ru-RU" smtClean="0"/>
              <a:t>Access</a:t>
            </a:r>
            <a:r>
              <a:rPr lang="ru-RU" altLang="ru-RU" smtClean="0"/>
              <a:t>.</a:t>
            </a:r>
          </a:p>
          <a:p>
            <a:pPr eaLnBrk="1" hangingPunct="1"/>
            <a:r>
              <a:rPr lang="ru-RU" altLang="ru-RU" smtClean="0"/>
              <a:t>Разработаны специальные программы, позволяющие проводить статистическую обработку данных, например программа </a:t>
            </a:r>
            <a:r>
              <a:rPr lang="en-US" altLang="ru-RU" smtClean="0"/>
              <a:t>Statistika</a:t>
            </a:r>
            <a:r>
              <a:rPr lang="ru-RU" altLang="ru-RU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3365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73A91D-95EC-41F7-B78D-F09778722CD5}" type="slidenum">
              <a:rPr lang="ru-RU" altLang="ru-RU" smtClean="0"/>
              <a:pPr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9548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1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4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109728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B5CD4-0AF5-4F25-BFBE-64ED09AD7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85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0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16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001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9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5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55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58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0A5DF7-BA8B-438B-AA70-A5C05198B683}" type="datetimeFigureOut">
              <a:rPr lang="ru-RU" smtClean="0"/>
              <a:t>18.07.2018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1DF33-6B2F-4597-96DD-33AA864E15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Прикладное </a:t>
            </a:r>
            <a:r>
              <a:rPr lang="ru-RU" smtClean="0"/>
              <a:t>программное обеспечение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8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3" y="5715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cap="all" dirty="0" smtClean="0"/>
              <a:t>СТАНДАРТНЫЕ ПРИЛОЖЕНИЯ WINDOWS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текстовый редактор Блокнот</a:t>
            </a:r>
          </a:p>
          <a:p>
            <a:pPr>
              <a:defRPr/>
            </a:pPr>
            <a:r>
              <a:rPr lang="ru-RU" dirty="0" smtClean="0"/>
              <a:t>графический редактор </a:t>
            </a:r>
            <a:r>
              <a:rPr lang="ru-RU" dirty="0" err="1" smtClean="0"/>
              <a:t>Paint</a:t>
            </a:r>
            <a:r>
              <a:rPr lang="ru-RU" dirty="0" smtClean="0"/>
              <a:t> </a:t>
            </a:r>
          </a:p>
          <a:p>
            <a:pPr>
              <a:defRPr/>
            </a:pPr>
            <a:r>
              <a:rPr lang="ru-RU" dirty="0" smtClean="0"/>
              <a:t>текстовый процессор </a:t>
            </a:r>
            <a:r>
              <a:rPr lang="ru-RU" dirty="0" err="1" smtClean="0"/>
              <a:t>WordPad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программа для простейших вычислений Калькулятор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835A810C-CB09-4688-856C-6EF2F3D47C36}" type="slidenum">
              <a:rPr lang="ru-RU" smtClean="0"/>
              <a:pPr eaLnBrk="1" hangingPunct="1">
                <a:defRPr/>
              </a:pPr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1304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071688" y="350838"/>
            <a:ext cx="784225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/>
              <a:t>КЛАССИФИКАЦИЯ ПРОГРАММНЫХ СРЕДСТВ ПО НАЗНАЧЕНИЮ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FEE9A5C-713B-4B83-863E-E45CF8C0890C}" type="slidenum">
              <a:rPr lang="ru-RU" smtClean="0"/>
              <a:pPr eaLnBrk="1" hangingPunct="1">
                <a:defRPr/>
              </a:pPr>
              <a:t>2</a:t>
            </a:fld>
            <a:endParaRPr lang="ru-RU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1775520" y="1916832"/>
          <a:ext cx="856895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2843833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74638"/>
            <a:ext cx="7772400" cy="952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362200" y="1600201"/>
            <a:ext cx="7772400" cy="41179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Работа с текстовыми данными:</a:t>
            </a:r>
            <a:endParaRPr lang="ru-RU" dirty="0" smtClean="0"/>
          </a:p>
          <a:p>
            <a:pPr lvl="1" eaLnBrk="1" hangingPunct="1">
              <a:defRPr/>
            </a:pPr>
            <a:r>
              <a:rPr lang="ru-RU" dirty="0" smtClean="0"/>
              <a:t>текстовые редакторы и процессоры. </a:t>
            </a:r>
            <a:r>
              <a:rPr lang="ru-RU" b="1" dirty="0"/>
              <a:t>Блокнот</a:t>
            </a:r>
            <a:r>
              <a:rPr lang="ru-RU" dirty="0" smtClean="0"/>
              <a:t>, </a:t>
            </a:r>
            <a:r>
              <a:rPr lang="en-US" b="1" dirty="0" smtClean="0"/>
              <a:t>Microsoft Word</a:t>
            </a:r>
            <a:endParaRPr lang="en-US" dirty="0" smtClean="0"/>
          </a:p>
          <a:p>
            <a:pPr lvl="1" eaLnBrk="1" hangingPunct="1">
              <a:defRPr/>
            </a:pPr>
            <a:r>
              <a:rPr lang="ru-RU" dirty="0" smtClean="0"/>
              <a:t>системы распознавания текстов (после сканирования). </a:t>
            </a:r>
            <a:r>
              <a:rPr lang="ru-RU" b="1" dirty="0" err="1" smtClean="0"/>
              <a:t>FineReader</a:t>
            </a:r>
            <a:endParaRPr lang="ru-RU" dirty="0" smtClean="0"/>
          </a:p>
          <a:p>
            <a:pPr lvl="1" eaLnBrk="1" hangingPunct="1">
              <a:defRPr/>
            </a:pPr>
            <a:r>
              <a:rPr lang="ru-RU" dirty="0" smtClean="0"/>
              <a:t>системы автоматического перевода с одного языка на другой, электронные словари. </a:t>
            </a:r>
            <a:r>
              <a:rPr lang="en-US" b="1" cap="all" dirty="0" err="1" smtClean="0"/>
              <a:t>Promt</a:t>
            </a:r>
            <a:r>
              <a:rPr lang="en-US" b="1" dirty="0" smtClean="0"/>
              <a:t> . </a:t>
            </a:r>
            <a:r>
              <a:rPr lang="en-US" b="1" dirty="0" err="1" smtClean="0"/>
              <a:t>Lingvo</a:t>
            </a:r>
            <a:endParaRPr lang="en-US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BD19798-02CE-4257-9E94-C178931E72B5}" type="slidenum">
              <a:rPr lang="ru-RU" smtClean="0"/>
              <a:pPr eaLnBrk="1" hangingPunct="1">
                <a:defRPr/>
              </a:pPr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090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19289" y="274638"/>
            <a:ext cx="8067675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74755" name="Rectangle 1027"/>
          <p:cNvSpPr>
            <a:spLocks noGrp="1" noChangeArrowheads="1"/>
          </p:cNvSpPr>
          <p:nvPr>
            <p:ph idx="1"/>
          </p:nvPr>
        </p:nvSpPr>
        <p:spPr>
          <a:xfrm>
            <a:off x="1847851" y="1628775"/>
            <a:ext cx="8215313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Работа с  графическими данными (компьютерная графика):</a:t>
            </a:r>
            <a:endParaRPr lang="ru-RU" dirty="0" smtClean="0"/>
          </a:p>
          <a:p>
            <a:pPr lvl="1" eaLnBrk="1" hangingPunct="1">
              <a:defRPr/>
            </a:pPr>
            <a:r>
              <a:rPr lang="ru-RU" dirty="0" smtClean="0"/>
              <a:t>системы создания и обработки двумерной графики. </a:t>
            </a:r>
            <a:r>
              <a:rPr lang="en-US" b="1" dirty="0" smtClean="0"/>
              <a:t>Adobe Photoshop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  <a:r>
              <a:rPr lang="en-US" b="1" dirty="0" smtClean="0"/>
              <a:t>CorelDraw</a:t>
            </a:r>
          </a:p>
          <a:p>
            <a:pPr lvl="1" eaLnBrk="1" hangingPunct="1">
              <a:defRPr/>
            </a:pPr>
            <a:r>
              <a:rPr lang="en-US" dirty="0" err="1" smtClean="0"/>
              <a:t>системы</a:t>
            </a:r>
            <a:r>
              <a:rPr lang="en-US" dirty="0" smtClean="0"/>
              <a:t> </a:t>
            </a:r>
            <a:r>
              <a:rPr lang="en-US" dirty="0" err="1" smtClean="0"/>
              <a:t>создания</a:t>
            </a:r>
            <a:r>
              <a:rPr lang="en-US" dirty="0" smtClean="0"/>
              <a:t> </a:t>
            </a:r>
            <a:r>
              <a:rPr lang="en-US" dirty="0" err="1" smtClean="0"/>
              <a:t>трехмерной</a:t>
            </a:r>
            <a:r>
              <a:rPr lang="en-US" dirty="0" smtClean="0"/>
              <a:t> </a:t>
            </a:r>
            <a:r>
              <a:rPr lang="en-US" dirty="0" err="1" smtClean="0"/>
              <a:t>графики</a:t>
            </a:r>
            <a:r>
              <a:rPr lang="en-US" dirty="0" smtClean="0"/>
              <a:t>. </a:t>
            </a:r>
            <a:r>
              <a:rPr lang="en-US" b="1" dirty="0" smtClean="0"/>
              <a:t>3DMax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err="1" smtClean="0"/>
              <a:t>системы</a:t>
            </a:r>
            <a:r>
              <a:rPr lang="en-US" dirty="0" smtClean="0"/>
              <a:t> </a:t>
            </a:r>
            <a:r>
              <a:rPr lang="en-US" dirty="0" err="1" smtClean="0"/>
              <a:t>создания</a:t>
            </a:r>
            <a:r>
              <a:rPr lang="en-US" dirty="0" smtClean="0"/>
              <a:t> </a:t>
            </a:r>
            <a:r>
              <a:rPr lang="en-US" dirty="0" err="1" smtClean="0"/>
              <a:t>анимационных</a:t>
            </a:r>
            <a:r>
              <a:rPr lang="en-US" dirty="0" smtClean="0"/>
              <a:t> </a:t>
            </a:r>
            <a:r>
              <a:rPr lang="en-US" dirty="0" err="1" smtClean="0"/>
              <a:t>изображений</a:t>
            </a:r>
            <a:r>
              <a:rPr lang="ru-RU" dirty="0" smtClean="0"/>
              <a:t>. </a:t>
            </a:r>
            <a:r>
              <a:rPr lang="en-US" b="1" dirty="0" smtClean="0"/>
              <a:t>Adobe Animate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D0E471D0-F66C-44F3-A1B8-4A18BBB98E24}" type="slidenum">
              <a:rPr lang="ru-RU" smtClean="0"/>
              <a:pPr eaLnBrk="1" hangingPunct="1">
                <a:defRPr/>
              </a:pPr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8267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74638"/>
            <a:ext cx="7772400" cy="952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676400"/>
            <a:ext cx="7924800" cy="411638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Сопровождение выступлений:</a:t>
            </a:r>
            <a:endParaRPr lang="ru-RU" dirty="0" smtClean="0"/>
          </a:p>
          <a:p>
            <a:pPr lvl="1" eaLnBrk="1" hangingPunct="1">
              <a:defRPr/>
            </a:pPr>
            <a:r>
              <a:rPr lang="ru-RU" dirty="0" smtClean="0"/>
              <a:t>системы подготовки презентаций.  </a:t>
            </a:r>
            <a:r>
              <a:rPr lang="ru-RU" b="1" dirty="0" smtClean="0"/>
              <a:t>M</a:t>
            </a:r>
            <a:r>
              <a:rPr lang="en-US" b="1" dirty="0" err="1" smtClean="0"/>
              <a:t>icrosoft</a:t>
            </a:r>
            <a:r>
              <a:rPr lang="ru-RU" b="1" dirty="0" smtClean="0"/>
              <a:t> </a:t>
            </a:r>
            <a:r>
              <a:rPr lang="en-US" b="1" dirty="0" smtClean="0"/>
              <a:t>PowerPoint</a:t>
            </a:r>
          </a:p>
          <a:p>
            <a:pPr eaLnBrk="1" hangingPunct="1">
              <a:defRPr/>
            </a:pPr>
            <a:r>
              <a:rPr lang="ru-RU" b="1" dirty="0" smtClean="0"/>
              <a:t>Обработка табличных данных:</a:t>
            </a:r>
            <a:endParaRPr lang="ru-RU" dirty="0" smtClean="0"/>
          </a:p>
          <a:p>
            <a:pPr lvl="1" eaLnBrk="1" hangingPunct="1">
              <a:defRPr/>
            </a:pPr>
            <a:r>
              <a:rPr lang="ru-RU" dirty="0" smtClean="0"/>
              <a:t>электронные таблицы</a:t>
            </a:r>
            <a:r>
              <a:rPr lang="en-US" dirty="0" smtClean="0"/>
              <a:t>. </a:t>
            </a:r>
            <a:r>
              <a:rPr lang="en-US" b="1" dirty="0" smtClean="0"/>
              <a:t>Microsoft  Excel</a:t>
            </a:r>
          </a:p>
          <a:p>
            <a:pPr eaLnBrk="1" hangingPunct="1">
              <a:defRPr/>
            </a:pPr>
            <a:r>
              <a:rPr lang="en-US" b="1" dirty="0" err="1" smtClean="0"/>
              <a:t>Работа</a:t>
            </a:r>
            <a:r>
              <a:rPr lang="en-US" b="1" dirty="0" smtClean="0"/>
              <a:t> с </a:t>
            </a:r>
            <a:r>
              <a:rPr lang="en-US" b="1" dirty="0" err="1" smtClean="0"/>
              <a:t>базами</a:t>
            </a:r>
            <a:r>
              <a:rPr lang="en-US" b="1" dirty="0" smtClean="0"/>
              <a:t> </a:t>
            </a:r>
            <a:r>
              <a:rPr lang="en-US" b="1" dirty="0" err="1" smtClean="0"/>
              <a:t>данных</a:t>
            </a:r>
            <a:r>
              <a:rPr lang="en-US" b="1" dirty="0" smtClean="0"/>
              <a:t>:</a:t>
            </a:r>
          </a:p>
          <a:p>
            <a:pPr lvl="1" eaLnBrk="1" hangingPunct="1">
              <a:defRPr/>
            </a:pPr>
            <a:r>
              <a:rPr lang="ru-RU" dirty="0" smtClean="0"/>
              <a:t>системы управления базами данных. </a:t>
            </a:r>
            <a:r>
              <a:rPr lang="ru-RU" b="1" dirty="0" smtClean="0"/>
              <a:t>M</a:t>
            </a:r>
            <a:r>
              <a:rPr lang="en-US" b="1" dirty="0" err="1" smtClean="0"/>
              <a:t>icrosoft</a:t>
            </a:r>
            <a:r>
              <a:rPr lang="ru-RU" b="1" dirty="0" smtClean="0"/>
              <a:t> </a:t>
            </a:r>
            <a:r>
              <a:rPr lang="ru-RU" b="1" dirty="0" err="1" smtClean="0"/>
              <a:t>Access</a:t>
            </a:r>
            <a:endParaRPr lang="ru-RU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B46D8A29-8BF5-42B7-9F02-CE7EE036119F}" type="slidenum">
              <a:rPr lang="ru-RU" smtClean="0"/>
              <a:pPr eaLnBrk="1" hangingPunct="1">
                <a:defRPr/>
              </a:pPr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5836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2063751" y="274638"/>
            <a:ext cx="777716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68611" name="Rectangle 2051"/>
          <p:cNvSpPr>
            <a:spLocks noGrp="1" noChangeArrowheads="1"/>
          </p:cNvSpPr>
          <p:nvPr>
            <p:ph idx="1"/>
          </p:nvPr>
        </p:nvSpPr>
        <p:spPr>
          <a:xfrm>
            <a:off x="1524000" y="1557338"/>
            <a:ext cx="8839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Обработка и анализ специальных данных:</a:t>
            </a:r>
            <a:endParaRPr lang="ru-RU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dirty="0" smtClean="0"/>
              <a:t>системы статистической обработки данных. </a:t>
            </a:r>
            <a:r>
              <a:rPr lang="ru-RU" b="1" dirty="0" err="1" smtClean="0"/>
              <a:t>Statistica</a:t>
            </a:r>
            <a:r>
              <a:rPr lang="ru-RU" b="1" dirty="0" smtClean="0"/>
              <a:t>. </a:t>
            </a:r>
            <a:r>
              <a:rPr lang="en-US" b="1" dirty="0" smtClean="0"/>
              <a:t>SPSS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dirty="0" smtClean="0"/>
              <a:t>системы аналитических преобразований и численных расчетов. </a:t>
            </a:r>
            <a:r>
              <a:rPr lang="ru-RU" b="1" dirty="0" err="1" smtClean="0"/>
              <a:t>Mathematica</a:t>
            </a:r>
            <a:r>
              <a:rPr lang="en-US" b="1" dirty="0" smtClean="0"/>
              <a:t>. </a:t>
            </a:r>
            <a:r>
              <a:rPr lang="en-US" b="1" dirty="0" err="1" smtClean="0"/>
              <a:t>Mathcad</a:t>
            </a:r>
            <a:endParaRPr lang="ru-RU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/>
              <a:t>Автоматизация управления:</a:t>
            </a:r>
            <a:endParaRPr lang="ru-RU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dirty="0" smtClean="0"/>
              <a:t>системы поддержки принятия решений </a:t>
            </a:r>
            <a:r>
              <a:rPr lang="en-US" dirty="0" smtClean="0"/>
              <a:t>Expert Choice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7DFDD30E-E3EF-47D4-A06F-F67D5DD682CF}" type="slidenum">
              <a:rPr lang="ru-RU" smtClean="0"/>
              <a:pPr eaLnBrk="1" hangingPunct="1">
                <a:defRPr/>
              </a:pPr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104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99331" name="Rectangle 1027"/>
          <p:cNvSpPr>
            <a:spLocks noGrp="1" noChangeArrowheads="1"/>
          </p:cNvSpPr>
          <p:nvPr>
            <p:ph idx="1"/>
          </p:nvPr>
        </p:nvSpPr>
        <p:spPr>
          <a:xfrm>
            <a:off x="1992313" y="1412876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b="1"/>
              <a:t>Издательское дело: </a:t>
            </a:r>
          </a:p>
          <a:p>
            <a:pPr lvl="1" eaLnBrk="1" hangingPunct="1">
              <a:defRPr/>
            </a:pPr>
            <a:r>
              <a:rPr lang="ru-RU" smtClean="0"/>
              <a:t>настольные издательские системы. </a:t>
            </a:r>
            <a:r>
              <a:rPr lang="en-US" b="1" smtClean="0"/>
              <a:t>PageMaker</a:t>
            </a:r>
          </a:p>
          <a:p>
            <a:pPr eaLnBrk="1" hangingPunct="1">
              <a:defRPr/>
            </a:pPr>
            <a:r>
              <a:rPr lang="en-US" b="1"/>
              <a:t>Автоматизация проектирования:</a:t>
            </a:r>
            <a:r>
              <a:rPr lang="en-US"/>
              <a:t> </a:t>
            </a:r>
          </a:p>
          <a:p>
            <a:pPr lvl="1" eaLnBrk="1" hangingPunct="1">
              <a:defRPr/>
            </a:pPr>
            <a:r>
              <a:rPr lang="en-US" smtClean="0"/>
              <a:t>системы автоматизации проектирования. </a:t>
            </a:r>
            <a:r>
              <a:rPr lang="en-US" b="1" smtClean="0"/>
              <a:t>AutoCAD</a:t>
            </a:r>
          </a:p>
          <a:p>
            <a:pPr eaLnBrk="1" hangingPunct="1">
              <a:defRPr/>
            </a:pPr>
            <a:r>
              <a:rPr lang="ru-RU" b="1"/>
              <a:t>Автоматизация бухгалтерской деятельности</a:t>
            </a:r>
            <a:r>
              <a:rPr lang="ru-RU"/>
              <a:t>:</a:t>
            </a:r>
            <a:r>
              <a:rPr lang="ru-RU" smtClean="0"/>
              <a:t> </a:t>
            </a:r>
          </a:p>
          <a:p>
            <a:pPr lvl="1" eaLnBrk="1" hangingPunct="1">
              <a:defRPr/>
            </a:pPr>
            <a:r>
              <a:rPr lang="ru-RU" smtClean="0"/>
              <a:t>бухгалтерские пакеты. </a:t>
            </a:r>
            <a:r>
              <a:rPr lang="ru-RU" b="1" smtClean="0"/>
              <a:t>1C-Бухгалтерия</a:t>
            </a:r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E64B864F-9226-41D2-A46E-86715A8D2C6D}" type="slidenum">
              <a:rPr lang="ru-RU" smtClean="0"/>
              <a:pPr eaLnBrk="1" hangingPunct="1">
                <a:defRPr/>
              </a:pPr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3594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/>
      <p:bldP spid="993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4638"/>
            <a:ext cx="7772400" cy="952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ОСНОВНЫЕ ПРИКЛАДНЫЕ ПРОГРАММЫ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216150" y="1600201"/>
            <a:ext cx="7994650" cy="42957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Сетевые технологии</a:t>
            </a:r>
            <a:r>
              <a:rPr lang="ru-RU" dirty="0" smtClean="0"/>
              <a:t>:</a:t>
            </a:r>
          </a:p>
          <a:p>
            <a:pPr lvl="1" eaLnBrk="1" hangingPunct="1">
              <a:defRPr/>
            </a:pPr>
            <a:r>
              <a:rPr lang="ru-RU" dirty="0" smtClean="0"/>
              <a:t>электронная почта. </a:t>
            </a:r>
            <a:r>
              <a:rPr lang="ru-RU" b="1" dirty="0" smtClean="0"/>
              <a:t>M</a:t>
            </a:r>
            <a:r>
              <a:rPr lang="en-US" b="1" dirty="0" err="1" smtClean="0"/>
              <a:t>icrosoft</a:t>
            </a:r>
            <a:r>
              <a:rPr lang="ru-RU" b="1" dirty="0" smtClean="0"/>
              <a:t> </a:t>
            </a:r>
            <a:r>
              <a:rPr lang="en-US" b="1" dirty="0" smtClean="0"/>
              <a:t>Outlook</a:t>
            </a:r>
            <a:endParaRPr lang="en-US" dirty="0" smtClean="0"/>
          </a:p>
          <a:p>
            <a:pPr lvl="1" eaLnBrk="1" hangingPunct="1">
              <a:defRPr/>
            </a:pPr>
            <a:r>
              <a:rPr lang="ru-RU" dirty="0"/>
              <a:t>И</a:t>
            </a:r>
            <a:r>
              <a:rPr lang="ru-RU" dirty="0" smtClean="0"/>
              <a:t>нтернет. Программы-браузеры: </a:t>
            </a:r>
            <a:r>
              <a:rPr lang="en-US" b="1" dirty="0" smtClean="0"/>
              <a:t>Microsoft Internet Explorer, Google Chrome, Mozilla Firefox</a:t>
            </a:r>
            <a:r>
              <a:rPr lang="ru-RU" b="1" dirty="0" smtClean="0"/>
              <a:t>…</a:t>
            </a:r>
            <a:endParaRPr lang="en-US" b="1" dirty="0" smtClean="0"/>
          </a:p>
          <a:p>
            <a:pPr lvl="1" eaLnBrk="1" hangingPunct="1">
              <a:defRPr/>
            </a:pPr>
            <a:r>
              <a:rPr lang="en-US" dirty="0" smtClean="0"/>
              <a:t>...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7BE04C86-B267-45B6-8744-E4DF852BD539}" type="slidenum">
              <a:rPr lang="ru-RU" smtClean="0"/>
              <a:pPr eaLnBrk="1" hangingPunct="1">
                <a:defRPr/>
              </a:pPr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3734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cap="all" dirty="0" smtClean="0"/>
              <a:t>Пакет </a:t>
            </a:r>
            <a:r>
              <a:rPr lang="en-US" cap="all" dirty="0" smtClean="0"/>
              <a:t>Microsoft Office</a:t>
            </a:r>
            <a:endParaRPr lang="ru-RU" cap="al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Microsoft Word</a:t>
            </a:r>
          </a:p>
          <a:p>
            <a:pPr>
              <a:defRPr/>
            </a:pPr>
            <a:r>
              <a:rPr lang="en-US" dirty="0" smtClean="0"/>
              <a:t>Microsoft Excel</a:t>
            </a:r>
          </a:p>
          <a:p>
            <a:pPr>
              <a:defRPr/>
            </a:pPr>
            <a:r>
              <a:rPr lang="en-US" dirty="0" smtClean="0"/>
              <a:t>Microsoft PowerPoint</a:t>
            </a:r>
          </a:p>
          <a:p>
            <a:pPr>
              <a:defRPr/>
            </a:pPr>
            <a:r>
              <a:rPr lang="en-US" dirty="0" smtClean="0"/>
              <a:t>Microsoft Access</a:t>
            </a:r>
          </a:p>
          <a:p>
            <a:pPr>
              <a:defRPr/>
            </a:pPr>
            <a:r>
              <a:rPr lang="en-US" dirty="0" smtClean="0"/>
              <a:t>Microsoft Outlook</a:t>
            </a:r>
          </a:p>
          <a:p>
            <a:pPr>
              <a:defRPr/>
            </a:pPr>
            <a:r>
              <a:rPr lang="en-US" dirty="0" smtClean="0"/>
              <a:t>Microsoft Visio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…</a:t>
            </a:r>
          </a:p>
          <a:p>
            <a:pPr>
              <a:defRPr/>
            </a:pPr>
            <a:r>
              <a:rPr lang="ru-RU" dirty="0" smtClean="0"/>
              <a:t>Версии 97, 2000, </a:t>
            </a:r>
            <a:r>
              <a:rPr lang="en-US" dirty="0" smtClean="0"/>
              <a:t>XP, 2003, 2007, 2010, 2013, 2016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3860106D-0081-400B-A23F-3259FA6A5112}" type="slidenum">
              <a:rPr lang="ru-RU" smtClean="0"/>
              <a:pPr eaLnBrk="1" hangingPunct="1"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661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1</TotalTime>
  <Words>850</Words>
  <Application>Microsoft Office PowerPoint</Application>
  <PresentationFormat>Широкоэкранный</PresentationFormat>
  <Paragraphs>86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 2</vt:lpstr>
      <vt:lpstr>HDOfficeLightV0</vt:lpstr>
      <vt:lpstr>Прикладное программное обеспечение</vt:lpstr>
      <vt:lpstr>КЛАССИФИКАЦИЯ ПРОГРАММНЫХ СРЕДСТВ ПО НАЗНАЧЕНИЮ</vt:lpstr>
      <vt:lpstr>ОСНОВНЫЕ ПРИКЛАДНЫЕ ПРОГРАММЫ</vt:lpstr>
      <vt:lpstr>ОСНОВНЫЕ ПРИКЛАДНЫЕ ПРОГРАММЫ</vt:lpstr>
      <vt:lpstr>ОСНОВНЫЕ ПРИКЛАДНЫЕ ПРОГРАММЫ</vt:lpstr>
      <vt:lpstr>ОСНОВНЫЕ ПРИКЛАДНЫЕ ПРОГРАММЫ</vt:lpstr>
      <vt:lpstr>ОСНОВНЫЕ ПРИКЛАДНЫЕ ПРОГРАММЫ</vt:lpstr>
      <vt:lpstr>ОСНОВНЫЕ ПРИКЛАДНЫЕ ПРОГРАММЫ</vt:lpstr>
      <vt:lpstr>Пакет Microsoft Office</vt:lpstr>
      <vt:lpstr>СТАНДАРТНЫЕ ПРИЛОЖЕНИЯ WINDOWS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Инесса Брезгунова</dc:creator>
  <cp:lastModifiedBy>Инесса Брезгунова</cp:lastModifiedBy>
  <cp:revision>2</cp:revision>
  <dcterms:created xsi:type="dcterms:W3CDTF">2018-07-18T12:49:05Z</dcterms:created>
  <dcterms:modified xsi:type="dcterms:W3CDTF">2018-07-18T12:52:45Z</dcterms:modified>
</cp:coreProperties>
</file>